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9"/>
  </p:notesMasterIdLst>
  <p:handoutMasterIdLst>
    <p:handoutMasterId r:id="rId20"/>
  </p:handoutMasterIdLst>
  <p:sldIdLst>
    <p:sldId id="256" r:id="rId2"/>
    <p:sldId id="383" r:id="rId3"/>
    <p:sldId id="384" r:id="rId4"/>
    <p:sldId id="385" r:id="rId5"/>
    <p:sldId id="386" r:id="rId6"/>
    <p:sldId id="370" r:id="rId7"/>
    <p:sldId id="371" r:id="rId8"/>
    <p:sldId id="381" r:id="rId9"/>
    <p:sldId id="353" r:id="rId10"/>
    <p:sldId id="372" r:id="rId11"/>
    <p:sldId id="352" r:id="rId12"/>
    <p:sldId id="330" r:id="rId13"/>
    <p:sldId id="373" r:id="rId14"/>
    <p:sldId id="347" r:id="rId15"/>
    <p:sldId id="387" r:id="rId16"/>
    <p:sldId id="388" r:id="rId17"/>
    <p:sldId id="271" r:id="rId18"/>
  </p:sldIdLst>
  <p:sldSz cx="9144000" cy="6858000" type="screen4x3"/>
  <p:notesSz cx="6985000" cy="92837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12020"/>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80"/>
    <p:restoredTop sz="75000" autoAdjust="0"/>
  </p:normalViewPr>
  <p:slideViewPr>
    <p:cSldViewPr snapToGrid="0" snapToObjects="1">
      <p:cViewPr varScale="1">
        <p:scale>
          <a:sx n="55" d="100"/>
          <a:sy n="55" d="100"/>
        </p:scale>
        <p:origin x="1836" y="6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27363"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56050" y="0"/>
            <a:ext cx="3027363" cy="465138"/>
          </a:xfrm>
          <a:prstGeom prst="rect">
            <a:avLst/>
          </a:prstGeom>
        </p:spPr>
        <p:txBody>
          <a:bodyPr vert="horz" lIns="91440" tIns="45720" rIns="91440" bIns="45720" rtlCol="0"/>
          <a:lstStyle>
            <a:lvl1pPr algn="r">
              <a:defRPr sz="1200"/>
            </a:lvl1pPr>
          </a:lstStyle>
          <a:p>
            <a:fld id="{AF3C1A5D-626C-4F9A-BBCB-7ACFD9E4F6F3}" type="datetimeFigureOut">
              <a:rPr lang="en-US" smtClean="0"/>
              <a:t>4/26/2019</a:t>
            </a:fld>
            <a:endParaRPr lang="en-US"/>
          </a:p>
        </p:txBody>
      </p:sp>
      <p:sp>
        <p:nvSpPr>
          <p:cNvPr id="4" name="Footer Placeholder 3"/>
          <p:cNvSpPr>
            <a:spLocks noGrp="1"/>
          </p:cNvSpPr>
          <p:nvPr>
            <p:ph type="ftr" sz="quarter" idx="2"/>
          </p:nvPr>
        </p:nvSpPr>
        <p:spPr>
          <a:xfrm>
            <a:off x="0" y="8818563"/>
            <a:ext cx="3027363" cy="46513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56050" y="8818563"/>
            <a:ext cx="3027363" cy="465137"/>
          </a:xfrm>
          <a:prstGeom prst="rect">
            <a:avLst/>
          </a:prstGeom>
        </p:spPr>
        <p:txBody>
          <a:bodyPr vert="horz" lIns="91440" tIns="45720" rIns="91440" bIns="45720" rtlCol="0" anchor="b"/>
          <a:lstStyle>
            <a:lvl1pPr algn="r">
              <a:defRPr sz="1200"/>
            </a:lvl1pPr>
          </a:lstStyle>
          <a:p>
            <a:fld id="{C3082F49-741A-42DB-BD27-1E7CBD794D13}" type="slidenum">
              <a:rPr lang="en-US" smtClean="0"/>
              <a:t>‹#›</a:t>
            </a:fld>
            <a:endParaRPr lang="en-US"/>
          </a:p>
        </p:txBody>
      </p:sp>
    </p:spTree>
    <p:extLst>
      <p:ext uri="{BB962C8B-B14F-4D97-AF65-F5344CB8AC3E}">
        <p14:creationId xmlns:p14="http://schemas.microsoft.com/office/powerpoint/2010/main" val="13833555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26833" cy="465797"/>
          </a:xfrm>
          <a:prstGeom prst="rect">
            <a:avLst/>
          </a:prstGeom>
        </p:spPr>
        <p:txBody>
          <a:bodyPr vert="horz" lIns="92958" tIns="46479" rIns="92958" bIns="46479" rtlCol="0"/>
          <a:lstStyle>
            <a:lvl1pPr algn="l">
              <a:defRPr sz="1200"/>
            </a:lvl1pPr>
          </a:lstStyle>
          <a:p>
            <a:endParaRPr lang="en-US"/>
          </a:p>
        </p:txBody>
      </p:sp>
      <p:sp>
        <p:nvSpPr>
          <p:cNvPr id="3" name="Date Placeholder 2"/>
          <p:cNvSpPr>
            <a:spLocks noGrp="1"/>
          </p:cNvSpPr>
          <p:nvPr>
            <p:ph type="dt" idx="1"/>
          </p:nvPr>
        </p:nvSpPr>
        <p:spPr>
          <a:xfrm>
            <a:off x="3956550" y="0"/>
            <a:ext cx="3026833" cy="465797"/>
          </a:xfrm>
          <a:prstGeom prst="rect">
            <a:avLst/>
          </a:prstGeom>
        </p:spPr>
        <p:txBody>
          <a:bodyPr vert="horz" lIns="92958" tIns="46479" rIns="92958" bIns="46479" rtlCol="0"/>
          <a:lstStyle>
            <a:lvl1pPr algn="r">
              <a:defRPr sz="1200"/>
            </a:lvl1pPr>
          </a:lstStyle>
          <a:p>
            <a:fld id="{D4AE6F04-6757-4DF8-9A20-0DB0A6140EA5}" type="datetimeFigureOut">
              <a:rPr lang="en-US" smtClean="0"/>
              <a:t>4/26/2019</a:t>
            </a:fld>
            <a:endParaRPr lang="en-US"/>
          </a:p>
        </p:txBody>
      </p:sp>
      <p:sp>
        <p:nvSpPr>
          <p:cNvPr id="4" name="Slide Image Placeholder 3"/>
          <p:cNvSpPr>
            <a:spLocks noGrp="1" noRot="1" noChangeAspect="1"/>
          </p:cNvSpPr>
          <p:nvPr>
            <p:ph type="sldImg" idx="2"/>
          </p:nvPr>
        </p:nvSpPr>
        <p:spPr>
          <a:xfrm>
            <a:off x="1403350" y="1160463"/>
            <a:ext cx="4178300" cy="3133725"/>
          </a:xfrm>
          <a:prstGeom prst="rect">
            <a:avLst/>
          </a:prstGeom>
          <a:noFill/>
          <a:ln w="12700">
            <a:solidFill>
              <a:prstClr val="black"/>
            </a:solidFill>
          </a:ln>
        </p:spPr>
        <p:txBody>
          <a:bodyPr vert="horz" lIns="92958" tIns="46479" rIns="92958" bIns="46479" rtlCol="0" anchor="ctr"/>
          <a:lstStyle/>
          <a:p>
            <a:endParaRPr lang="en-US"/>
          </a:p>
        </p:txBody>
      </p:sp>
      <p:sp>
        <p:nvSpPr>
          <p:cNvPr id="5" name="Notes Placeholder 4"/>
          <p:cNvSpPr>
            <a:spLocks noGrp="1"/>
          </p:cNvSpPr>
          <p:nvPr>
            <p:ph type="body" sz="quarter" idx="3"/>
          </p:nvPr>
        </p:nvSpPr>
        <p:spPr>
          <a:xfrm>
            <a:off x="698500" y="4467781"/>
            <a:ext cx="5588000" cy="3655457"/>
          </a:xfrm>
          <a:prstGeom prst="rect">
            <a:avLst/>
          </a:prstGeom>
        </p:spPr>
        <p:txBody>
          <a:bodyPr vert="horz" lIns="92958" tIns="46479" rIns="92958" bIns="46479"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17904"/>
            <a:ext cx="3026833" cy="465796"/>
          </a:xfrm>
          <a:prstGeom prst="rect">
            <a:avLst/>
          </a:prstGeom>
        </p:spPr>
        <p:txBody>
          <a:bodyPr vert="horz" lIns="92958" tIns="46479" rIns="92958" bIns="46479" rtlCol="0" anchor="b"/>
          <a:lstStyle>
            <a:lvl1pPr algn="l">
              <a:defRPr sz="1200"/>
            </a:lvl1pPr>
          </a:lstStyle>
          <a:p>
            <a:endParaRPr lang="en-US"/>
          </a:p>
        </p:txBody>
      </p:sp>
      <p:sp>
        <p:nvSpPr>
          <p:cNvPr id="7" name="Slide Number Placeholder 6"/>
          <p:cNvSpPr>
            <a:spLocks noGrp="1"/>
          </p:cNvSpPr>
          <p:nvPr>
            <p:ph type="sldNum" sz="quarter" idx="5"/>
          </p:nvPr>
        </p:nvSpPr>
        <p:spPr>
          <a:xfrm>
            <a:off x="3956550" y="8817904"/>
            <a:ext cx="3026833" cy="465796"/>
          </a:xfrm>
          <a:prstGeom prst="rect">
            <a:avLst/>
          </a:prstGeom>
        </p:spPr>
        <p:txBody>
          <a:bodyPr vert="horz" lIns="92958" tIns="46479" rIns="92958" bIns="46479" rtlCol="0" anchor="b"/>
          <a:lstStyle>
            <a:lvl1pPr algn="r">
              <a:defRPr sz="1200"/>
            </a:lvl1pPr>
          </a:lstStyle>
          <a:p>
            <a:fld id="{595BB2B3-2F20-4498-9010-0FD8EDB615D3}" type="slidenum">
              <a:rPr lang="en-US" smtClean="0"/>
              <a:t>‹#›</a:t>
            </a:fld>
            <a:endParaRPr lang="en-US"/>
          </a:p>
        </p:txBody>
      </p:sp>
    </p:spTree>
    <p:extLst>
      <p:ext uri="{BB962C8B-B14F-4D97-AF65-F5344CB8AC3E}">
        <p14:creationId xmlns:p14="http://schemas.microsoft.com/office/powerpoint/2010/main" val="41681285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slide shows the ongoing development in the field of Quantum Computers. </a:t>
            </a:r>
          </a:p>
          <a:p>
            <a:r>
              <a:rPr lang="en-US" baseline="0" dirty="0" smtClean="0"/>
              <a:t>Qubits mentioned here are </a:t>
            </a:r>
            <a:r>
              <a:rPr lang="en-US" dirty="0" smtClean="0"/>
              <a:t>Physical qubits &amp; actual</a:t>
            </a:r>
            <a:r>
              <a:rPr lang="en-US" baseline="0" dirty="0" smtClean="0"/>
              <a:t> useful qubits or the </a:t>
            </a:r>
            <a:r>
              <a:rPr lang="en-US" dirty="0" smtClean="0"/>
              <a:t>logical qubits may</a:t>
            </a:r>
            <a:r>
              <a:rPr lang="en-US" baseline="0" dirty="0" smtClean="0"/>
              <a:t> be just ½ or 2/3 of the physical qubits. </a:t>
            </a:r>
            <a:r>
              <a:rPr lang="en-US" dirty="0"/>
              <a:t>Typically many physical qubits get used up to provide stability, error-correction and fault tolerance needed to perform useful computations</a:t>
            </a:r>
          </a:p>
        </p:txBody>
      </p:sp>
      <p:sp>
        <p:nvSpPr>
          <p:cNvPr id="4" name="Slide Number Placeholder 3"/>
          <p:cNvSpPr>
            <a:spLocks noGrp="1"/>
          </p:cNvSpPr>
          <p:nvPr>
            <p:ph type="sldNum" sz="quarter" idx="10"/>
          </p:nvPr>
        </p:nvSpPr>
        <p:spPr/>
        <p:txBody>
          <a:bodyPr/>
          <a:lstStyle/>
          <a:p>
            <a:fld id="{595BB2B3-2F20-4498-9010-0FD8EDB615D3}" type="slidenum">
              <a:rPr lang="en-US" smtClean="0"/>
              <a:t>6</a:t>
            </a:fld>
            <a:endParaRPr lang="en-US"/>
          </a:p>
        </p:txBody>
      </p:sp>
    </p:spTree>
    <p:extLst>
      <p:ext uri="{BB962C8B-B14F-4D97-AF65-F5344CB8AC3E}">
        <p14:creationId xmlns:p14="http://schemas.microsoft.com/office/powerpoint/2010/main" val="40248737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how</a:t>
            </a:r>
            <a:r>
              <a:rPr lang="en-US" baseline="0" dirty="0" smtClean="0"/>
              <a:t> far are we from seeing the quantum supremacy</a:t>
            </a:r>
            <a:r>
              <a:rPr lang="en-US" dirty="0" smtClean="0"/>
              <a:t>?</a:t>
            </a:r>
            <a:r>
              <a:rPr lang="en-US" baseline="0" dirty="0" smtClean="0"/>
              <a:t> NTRU published a good insight on this. Early 2015 they projected a timeline that commercial qc will be first available in 2024 and readily available by 2038. But developments in the field made them do second projection in late 2015 saying that commercial qc will be available in 2021 and readily available by 2026. which reduced the window by 5 years. Moreover we know that IBM launched first qc in 2019 which further narrows down the gap.  </a:t>
            </a:r>
            <a:endParaRPr lang="en-US" dirty="0"/>
          </a:p>
        </p:txBody>
      </p:sp>
      <p:sp>
        <p:nvSpPr>
          <p:cNvPr id="4" name="Slide Number Placeholder 3"/>
          <p:cNvSpPr>
            <a:spLocks noGrp="1"/>
          </p:cNvSpPr>
          <p:nvPr>
            <p:ph type="sldNum" sz="quarter" idx="10"/>
          </p:nvPr>
        </p:nvSpPr>
        <p:spPr/>
        <p:txBody>
          <a:bodyPr/>
          <a:lstStyle/>
          <a:p>
            <a:pPr defTabSz="464790"/>
            <a:fld id="{595BB2B3-2F20-4498-9010-0FD8EDB615D3}" type="slidenum">
              <a:rPr lang="en-US">
                <a:solidFill>
                  <a:prstClr val="black"/>
                </a:solidFill>
                <a:latin typeface="Calibri" panose="020F0502020204030204"/>
              </a:rPr>
              <a:pPr defTabSz="464790"/>
              <a:t>7</a:t>
            </a:fld>
            <a:endParaRPr lang="en-US">
              <a:solidFill>
                <a:prstClr val="black"/>
              </a:solidFill>
              <a:latin typeface="Calibri" panose="020F0502020204030204"/>
            </a:endParaRPr>
          </a:p>
        </p:txBody>
      </p:sp>
    </p:spTree>
    <p:extLst>
      <p:ext uri="{BB962C8B-B14F-4D97-AF65-F5344CB8AC3E}">
        <p14:creationId xmlns:p14="http://schemas.microsoft.com/office/powerpoint/2010/main" val="17985898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Researchers also</a:t>
            </a:r>
            <a:r>
              <a:rPr lang="en-US" baseline="0" dirty="0" smtClean="0"/>
              <a:t> started</a:t>
            </a:r>
            <a:r>
              <a:rPr lang="en-US" dirty="0" smtClean="0"/>
              <a:t> applying Moore’s law to QC and by the past experience from 2011 they found</a:t>
            </a:r>
            <a:r>
              <a:rPr lang="en-US" baseline="0" dirty="0" smtClean="0"/>
              <a:t> that Moore’s law fits pretty well to QC and they can do reasonable predictions for future. By this prediction RSA will be broken between the year 2023 and 2028 which matches the prediction on the previous slide which is 2026.</a:t>
            </a:r>
            <a:endParaRPr lang="en-US" dirty="0"/>
          </a:p>
        </p:txBody>
      </p:sp>
      <p:sp>
        <p:nvSpPr>
          <p:cNvPr id="4" name="Slide Number Placeholder 3"/>
          <p:cNvSpPr>
            <a:spLocks noGrp="1"/>
          </p:cNvSpPr>
          <p:nvPr>
            <p:ph type="sldNum" sz="quarter" idx="10"/>
          </p:nvPr>
        </p:nvSpPr>
        <p:spPr/>
        <p:txBody>
          <a:bodyPr/>
          <a:lstStyle/>
          <a:p>
            <a:pPr defTabSz="464790"/>
            <a:fld id="{595BB2B3-2F20-4498-9010-0FD8EDB615D3}" type="slidenum">
              <a:rPr lang="en-US">
                <a:solidFill>
                  <a:prstClr val="black"/>
                </a:solidFill>
                <a:latin typeface="Calibri" panose="020F0502020204030204"/>
              </a:rPr>
              <a:pPr defTabSz="464790"/>
              <a:t>8</a:t>
            </a:fld>
            <a:endParaRPr lang="en-US">
              <a:solidFill>
                <a:prstClr val="black"/>
              </a:solidFill>
              <a:latin typeface="Calibri" panose="020F0502020204030204"/>
            </a:endParaRPr>
          </a:p>
        </p:txBody>
      </p:sp>
    </p:spTree>
    <p:extLst>
      <p:ext uri="{BB962C8B-B14F-4D97-AF65-F5344CB8AC3E}">
        <p14:creationId xmlns:p14="http://schemas.microsoft.com/office/powerpoint/2010/main" val="11678400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Having</a:t>
            </a:r>
            <a:r>
              <a:rPr lang="en-US" baseline="0" dirty="0" smtClean="0"/>
              <a:t> to develop quantum computer-based cryptography is rich man’s solution like Iron man &amp; batman. Developing conventional computer based quantum proof solutions is a common man’s approach like </a:t>
            </a:r>
            <a:r>
              <a:rPr lang="en-US" baseline="0" dirty="0" err="1" smtClean="0"/>
              <a:t>spiderman</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595BB2B3-2F20-4498-9010-0FD8EDB615D3}" type="slidenum">
              <a:rPr lang="en-US" smtClean="0"/>
              <a:t>9</a:t>
            </a:fld>
            <a:endParaRPr lang="en-US"/>
          </a:p>
        </p:txBody>
      </p:sp>
    </p:spTree>
    <p:extLst>
      <p:ext uri="{BB962C8B-B14F-4D97-AF65-F5344CB8AC3E}">
        <p14:creationId xmlns:p14="http://schemas.microsoft.com/office/powerpoint/2010/main" val="16359999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soon as one powerful QC</a:t>
            </a:r>
            <a:r>
              <a:rPr lang="en-US" baseline="0" dirty="0" smtClean="0"/>
              <a:t> can be built by IBM or Google or Intel, all conventional cryptosystems will not be secure. Meaning we can’t publish any papers based on conventional secure schemes. But still it will take at least a decade for everyone to move to quantum computer-based defenses. So, we would envision that, for 5-10 years, silicon based Quantum-Proof solutions such as FPGA will still be mainstream for researchers, banks and various govt. agencies. Another advantage is that what ever Quantum-proof is getting implemented now on FPGA, can still be implemented on Quantum Computers. So, we are building a solution for now and for tomorrow.</a:t>
            </a:r>
            <a:endParaRPr lang="en-US" dirty="0"/>
          </a:p>
        </p:txBody>
      </p:sp>
      <p:sp>
        <p:nvSpPr>
          <p:cNvPr id="4" name="Slide Number Placeholder 3"/>
          <p:cNvSpPr>
            <a:spLocks noGrp="1"/>
          </p:cNvSpPr>
          <p:nvPr>
            <p:ph type="sldNum" sz="quarter" idx="10"/>
          </p:nvPr>
        </p:nvSpPr>
        <p:spPr/>
        <p:txBody>
          <a:bodyPr/>
          <a:lstStyle/>
          <a:p>
            <a:fld id="{595BB2B3-2F20-4498-9010-0FD8EDB615D3}" type="slidenum">
              <a:rPr lang="en-US" smtClean="0"/>
              <a:t>10</a:t>
            </a:fld>
            <a:endParaRPr lang="en-US"/>
          </a:p>
        </p:txBody>
      </p:sp>
    </p:spTree>
    <p:extLst>
      <p:ext uri="{BB962C8B-B14F-4D97-AF65-F5344CB8AC3E}">
        <p14:creationId xmlns:p14="http://schemas.microsoft.com/office/powerpoint/2010/main" val="26000629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now see how is NIST doing in</a:t>
            </a:r>
            <a:r>
              <a:rPr lang="en-US" baseline="0" dirty="0" smtClean="0"/>
              <a:t> standardizing Post-Quantum Crypto</a:t>
            </a:r>
            <a:endParaRPr lang="en-US" dirty="0"/>
          </a:p>
        </p:txBody>
      </p:sp>
      <p:sp>
        <p:nvSpPr>
          <p:cNvPr id="4" name="Slide Number Placeholder 3"/>
          <p:cNvSpPr>
            <a:spLocks noGrp="1"/>
          </p:cNvSpPr>
          <p:nvPr>
            <p:ph type="sldNum" sz="quarter" idx="10"/>
          </p:nvPr>
        </p:nvSpPr>
        <p:spPr/>
        <p:txBody>
          <a:bodyPr/>
          <a:lstStyle/>
          <a:p>
            <a:fld id="{595BB2B3-2F20-4498-9010-0FD8EDB615D3}" type="slidenum">
              <a:rPr lang="en-US" smtClean="0"/>
              <a:t>11</a:t>
            </a:fld>
            <a:endParaRPr lang="en-US"/>
          </a:p>
        </p:txBody>
      </p:sp>
    </p:spTree>
    <p:extLst>
      <p:ext uri="{BB962C8B-B14F-4D97-AF65-F5344CB8AC3E}">
        <p14:creationId xmlns:p14="http://schemas.microsoft.com/office/powerpoint/2010/main" val="33096489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Having said that let’s look at</a:t>
            </a:r>
            <a:r>
              <a:rPr lang="en-US" baseline="0" dirty="0" smtClean="0"/>
              <a:t> the candidates of second round. On Jan 30, 2019 NIST published first round results. Out of some 69 submissions only 27 submissions were declared as the second round candidates. Who survived the battle? Lattice based, code based and few other multivariate based and some hash-based for digital signatures.</a:t>
            </a:r>
            <a:endParaRPr lang="en-US" dirty="0"/>
          </a:p>
        </p:txBody>
      </p:sp>
      <p:sp>
        <p:nvSpPr>
          <p:cNvPr id="4" name="Slide Number Placeholder 3"/>
          <p:cNvSpPr>
            <a:spLocks noGrp="1"/>
          </p:cNvSpPr>
          <p:nvPr>
            <p:ph type="sldNum" sz="quarter" idx="10"/>
          </p:nvPr>
        </p:nvSpPr>
        <p:spPr/>
        <p:txBody>
          <a:bodyPr/>
          <a:lstStyle/>
          <a:p>
            <a:fld id="{595BB2B3-2F20-4498-9010-0FD8EDB615D3}" type="slidenum">
              <a:rPr lang="en-US" smtClean="0"/>
              <a:t>12</a:t>
            </a:fld>
            <a:endParaRPr lang="en-US"/>
          </a:p>
        </p:txBody>
      </p:sp>
    </p:spTree>
    <p:extLst>
      <p:ext uri="{BB962C8B-B14F-4D97-AF65-F5344CB8AC3E}">
        <p14:creationId xmlns:p14="http://schemas.microsoft.com/office/powerpoint/2010/main" val="33402539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on the whole we have enough</a:t>
            </a:r>
            <a:r>
              <a:rPr lang="en-US" baseline="0" dirty="0" smtClean="0"/>
              <a:t> representation in each category and it is a pretty strong candidate.</a:t>
            </a:r>
            <a:endParaRPr lang="en-US" dirty="0"/>
          </a:p>
        </p:txBody>
      </p:sp>
      <p:sp>
        <p:nvSpPr>
          <p:cNvPr id="4" name="Slide Number Placeholder 3"/>
          <p:cNvSpPr>
            <a:spLocks noGrp="1"/>
          </p:cNvSpPr>
          <p:nvPr>
            <p:ph type="sldNum" sz="quarter" idx="10"/>
          </p:nvPr>
        </p:nvSpPr>
        <p:spPr/>
        <p:txBody>
          <a:bodyPr/>
          <a:lstStyle/>
          <a:p>
            <a:fld id="{595BB2B3-2F20-4498-9010-0FD8EDB615D3}" type="slidenum">
              <a:rPr lang="en-US" smtClean="0"/>
              <a:t>13</a:t>
            </a:fld>
            <a:endParaRPr lang="en-US"/>
          </a:p>
        </p:txBody>
      </p:sp>
    </p:spTree>
    <p:extLst>
      <p:ext uri="{BB962C8B-B14F-4D97-AF65-F5344CB8AC3E}">
        <p14:creationId xmlns:p14="http://schemas.microsoft.com/office/powerpoint/2010/main" val="11310822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95BB2B3-2F20-4498-9010-0FD8EDB615D3}" type="slidenum">
              <a:rPr lang="en-US" smtClean="0"/>
              <a:t>14</a:t>
            </a:fld>
            <a:endParaRPr lang="en-US"/>
          </a:p>
        </p:txBody>
      </p:sp>
    </p:spTree>
    <p:extLst>
      <p:ext uri="{BB962C8B-B14F-4D97-AF65-F5344CB8AC3E}">
        <p14:creationId xmlns:p14="http://schemas.microsoft.com/office/powerpoint/2010/main" val="41919732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712944"/>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F9E715EF-2DD8-45F6-9A41-0538E4BBCC54}" type="datetime1">
              <a:rPr lang="en-US" smtClean="0"/>
              <a:t>4/26/2019</a:t>
            </a:fld>
            <a:endParaRPr lang="en-US"/>
          </a:p>
        </p:txBody>
      </p:sp>
      <p:sp>
        <p:nvSpPr>
          <p:cNvPr id="5" name="Footer Placeholder 4"/>
          <p:cNvSpPr>
            <a:spLocks noGrp="1"/>
          </p:cNvSpPr>
          <p:nvPr>
            <p:ph type="ftr" sz="quarter" idx="11"/>
          </p:nvPr>
        </p:nvSpPr>
        <p:spPr>
          <a:xfrm>
            <a:off x="6255726" y="6359037"/>
            <a:ext cx="1034782"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9041FEBA-683F-B44C-A647-A4FB58DC8725}" type="slidenum">
              <a:rPr lang="en-US" smtClean="0"/>
              <a:t>‹#›</a:t>
            </a:fld>
            <a:endParaRPr lang="en-US"/>
          </a:p>
        </p:txBody>
      </p:sp>
    </p:spTree>
    <p:extLst>
      <p:ext uri="{BB962C8B-B14F-4D97-AF65-F5344CB8AC3E}">
        <p14:creationId xmlns:p14="http://schemas.microsoft.com/office/powerpoint/2010/main" val="39099589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2090444-9A1B-4CF3-92A6-DD73DCC23113}" type="datetime1">
              <a:rPr lang="en-US" smtClean="0"/>
              <a:t>4/26/2019</a:t>
            </a:fld>
            <a:endParaRPr lang="en-US"/>
          </a:p>
        </p:txBody>
      </p:sp>
      <p:sp>
        <p:nvSpPr>
          <p:cNvPr id="5" name="Footer Placeholder 4"/>
          <p:cNvSpPr>
            <a:spLocks noGrp="1"/>
          </p:cNvSpPr>
          <p:nvPr>
            <p:ph type="ftr" sz="quarter" idx="11"/>
          </p:nvPr>
        </p:nvSpPr>
        <p:spPr>
          <a:xfrm>
            <a:off x="6255726" y="6359037"/>
            <a:ext cx="1034782"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9041FEBA-683F-B44C-A647-A4FB58DC8725}" type="slidenum">
              <a:rPr lang="en-US" smtClean="0"/>
              <a:t>‹#›</a:t>
            </a:fld>
            <a:endParaRPr lang="en-US"/>
          </a:p>
        </p:txBody>
      </p:sp>
    </p:spTree>
    <p:extLst>
      <p:ext uri="{BB962C8B-B14F-4D97-AF65-F5344CB8AC3E}">
        <p14:creationId xmlns:p14="http://schemas.microsoft.com/office/powerpoint/2010/main" val="12573274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2376240-BE7D-4446-9B70-12E1ED3397E7}" type="datetime1">
              <a:rPr lang="en-US" smtClean="0"/>
              <a:t>4/26/2019</a:t>
            </a:fld>
            <a:endParaRPr lang="en-US"/>
          </a:p>
        </p:txBody>
      </p:sp>
      <p:sp>
        <p:nvSpPr>
          <p:cNvPr id="5" name="Footer Placeholder 4"/>
          <p:cNvSpPr>
            <a:spLocks noGrp="1"/>
          </p:cNvSpPr>
          <p:nvPr>
            <p:ph type="ftr" sz="quarter" idx="11"/>
          </p:nvPr>
        </p:nvSpPr>
        <p:spPr>
          <a:xfrm>
            <a:off x="6255726" y="6359037"/>
            <a:ext cx="1034782"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9041FEBA-683F-B44C-A647-A4FB58DC8725}" type="slidenum">
              <a:rPr lang="en-US" smtClean="0"/>
              <a:t>‹#›</a:t>
            </a:fld>
            <a:endParaRPr lang="en-US"/>
          </a:p>
        </p:txBody>
      </p:sp>
    </p:spTree>
    <p:extLst>
      <p:ext uri="{BB962C8B-B14F-4D97-AF65-F5344CB8AC3E}">
        <p14:creationId xmlns:p14="http://schemas.microsoft.com/office/powerpoint/2010/main" val="29586383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DFDED40-8967-4D9F-9DA6-9FB1BA7A1B56}" type="datetime1">
              <a:rPr lang="en-US" smtClean="0"/>
              <a:t>4/26/2019</a:t>
            </a:fld>
            <a:endParaRPr lang="en-US"/>
          </a:p>
        </p:txBody>
      </p:sp>
      <p:sp>
        <p:nvSpPr>
          <p:cNvPr id="5" name="Footer Placeholder 4"/>
          <p:cNvSpPr>
            <a:spLocks noGrp="1"/>
          </p:cNvSpPr>
          <p:nvPr>
            <p:ph type="ftr" sz="quarter" idx="11"/>
          </p:nvPr>
        </p:nvSpPr>
        <p:spPr>
          <a:xfrm>
            <a:off x="6255726" y="6359037"/>
            <a:ext cx="1034782"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9041FEBA-683F-B44C-A647-A4FB58DC8725}" type="slidenum">
              <a:rPr lang="en-US" smtClean="0"/>
              <a:t>‹#›</a:t>
            </a:fld>
            <a:endParaRPr lang="en-US"/>
          </a:p>
        </p:txBody>
      </p:sp>
    </p:spTree>
    <p:extLst>
      <p:ext uri="{BB962C8B-B14F-4D97-AF65-F5344CB8AC3E}">
        <p14:creationId xmlns:p14="http://schemas.microsoft.com/office/powerpoint/2010/main" val="35121491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15D1691-3B87-470F-ACD8-ACA064CD94DA}" type="datetime1">
              <a:rPr lang="en-US" smtClean="0"/>
              <a:t>4/26/2019</a:t>
            </a:fld>
            <a:endParaRPr lang="en-US"/>
          </a:p>
        </p:txBody>
      </p:sp>
      <p:sp>
        <p:nvSpPr>
          <p:cNvPr id="5" name="Footer Placeholder 4"/>
          <p:cNvSpPr>
            <a:spLocks noGrp="1"/>
          </p:cNvSpPr>
          <p:nvPr>
            <p:ph type="ftr" sz="quarter" idx="11"/>
          </p:nvPr>
        </p:nvSpPr>
        <p:spPr>
          <a:xfrm>
            <a:off x="6255726" y="6359037"/>
            <a:ext cx="1034782"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9041FEBA-683F-B44C-A647-A4FB58DC8725}" type="slidenum">
              <a:rPr lang="en-US" smtClean="0"/>
              <a:t>‹#›</a:t>
            </a:fld>
            <a:endParaRPr lang="en-US"/>
          </a:p>
        </p:txBody>
      </p:sp>
    </p:spTree>
    <p:extLst>
      <p:ext uri="{BB962C8B-B14F-4D97-AF65-F5344CB8AC3E}">
        <p14:creationId xmlns:p14="http://schemas.microsoft.com/office/powerpoint/2010/main" val="29951210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CC3573B3-2AC8-481B-9671-769CC10EDDA4}" type="datetime1">
              <a:rPr lang="en-US" smtClean="0"/>
              <a:t>4/26/2019</a:t>
            </a:fld>
            <a:endParaRPr lang="en-US"/>
          </a:p>
        </p:txBody>
      </p:sp>
      <p:sp>
        <p:nvSpPr>
          <p:cNvPr id="6" name="Footer Placeholder 5"/>
          <p:cNvSpPr>
            <a:spLocks noGrp="1"/>
          </p:cNvSpPr>
          <p:nvPr>
            <p:ph type="ftr" sz="quarter" idx="11"/>
          </p:nvPr>
        </p:nvSpPr>
        <p:spPr>
          <a:xfrm>
            <a:off x="6255726" y="6359037"/>
            <a:ext cx="1034782"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9041FEBA-683F-B44C-A647-A4FB58DC8725}" type="slidenum">
              <a:rPr lang="en-US" smtClean="0"/>
              <a:t>‹#›</a:t>
            </a:fld>
            <a:endParaRPr lang="en-US"/>
          </a:p>
        </p:txBody>
      </p:sp>
    </p:spTree>
    <p:extLst>
      <p:ext uri="{BB962C8B-B14F-4D97-AF65-F5344CB8AC3E}">
        <p14:creationId xmlns:p14="http://schemas.microsoft.com/office/powerpoint/2010/main" val="39900188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91F0390B-0FEE-4D0C-A0DB-356618DC4933}" type="datetime1">
              <a:rPr lang="en-US" smtClean="0"/>
              <a:t>4/26/2019</a:t>
            </a:fld>
            <a:endParaRPr lang="en-US"/>
          </a:p>
        </p:txBody>
      </p:sp>
      <p:sp>
        <p:nvSpPr>
          <p:cNvPr id="8" name="Footer Placeholder 7"/>
          <p:cNvSpPr>
            <a:spLocks noGrp="1"/>
          </p:cNvSpPr>
          <p:nvPr>
            <p:ph type="ftr" sz="quarter" idx="11"/>
          </p:nvPr>
        </p:nvSpPr>
        <p:spPr>
          <a:xfrm>
            <a:off x="6255726" y="6359037"/>
            <a:ext cx="1034782" cy="365125"/>
          </a:xfrm>
          <a:prstGeom prst="rect">
            <a:avLst/>
          </a:prstGeom>
        </p:spPr>
        <p:txBody>
          <a:bodyPr/>
          <a:lstStyle/>
          <a:p>
            <a:endParaRPr lang="en-US"/>
          </a:p>
        </p:txBody>
      </p:sp>
      <p:sp>
        <p:nvSpPr>
          <p:cNvPr id="9" name="Slide Number Placeholder 8"/>
          <p:cNvSpPr>
            <a:spLocks noGrp="1"/>
          </p:cNvSpPr>
          <p:nvPr>
            <p:ph type="sldNum" sz="quarter" idx="12"/>
          </p:nvPr>
        </p:nvSpPr>
        <p:spPr/>
        <p:txBody>
          <a:bodyPr/>
          <a:lstStyle/>
          <a:p>
            <a:fld id="{9041FEBA-683F-B44C-A647-A4FB58DC8725}" type="slidenum">
              <a:rPr lang="en-US" smtClean="0"/>
              <a:t>‹#›</a:t>
            </a:fld>
            <a:endParaRPr lang="en-US"/>
          </a:p>
        </p:txBody>
      </p:sp>
    </p:spTree>
    <p:extLst>
      <p:ext uri="{BB962C8B-B14F-4D97-AF65-F5344CB8AC3E}">
        <p14:creationId xmlns:p14="http://schemas.microsoft.com/office/powerpoint/2010/main" val="39788085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C8938039-F192-4575-ABD7-01FD77373F80}" type="datetime1">
              <a:rPr lang="en-US" smtClean="0"/>
              <a:t>4/26/2019</a:t>
            </a:fld>
            <a:endParaRPr lang="en-US"/>
          </a:p>
        </p:txBody>
      </p:sp>
      <p:sp>
        <p:nvSpPr>
          <p:cNvPr id="4" name="Footer Placeholder 3"/>
          <p:cNvSpPr>
            <a:spLocks noGrp="1"/>
          </p:cNvSpPr>
          <p:nvPr>
            <p:ph type="ftr" sz="quarter" idx="11"/>
          </p:nvPr>
        </p:nvSpPr>
        <p:spPr>
          <a:xfrm>
            <a:off x="6255726" y="6359037"/>
            <a:ext cx="1034782" cy="365125"/>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9041FEBA-683F-B44C-A647-A4FB58DC8725}" type="slidenum">
              <a:rPr lang="en-US" smtClean="0"/>
              <a:t>‹#›</a:t>
            </a:fld>
            <a:endParaRPr lang="en-US"/>
          </a:p>
        </p:txBody>
      </p:sp>
    </p:spTree>
    <p:extLst>
      <p:ext uri="{BB962C8B-B14F-4D97-AF65-F5344CB8AC3E}">
        <p14:creationId xmlns:p14="http://schemas.microsoft.com/office/powerpoint/2010/main" val="8786238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4A805BA-C00B-42AD-B050-CF535E182CA9}" type="datetime1">
              <a:rPr lang="en-US" smtClean="0"/>
              <a:t>4/26/2019</a:t>
            </a:fld>
            <a:endParaRPr lang="en-US"/>
          </a:p>
        </p:txBody>
      </p:sp>
      <p:sp>
        <p:nvSpPr>
          <p:cNvPr id="3" name="Footer Placeholder 2"/>
          <p:cNvSpPr>
            <a:spLocks noGrp="1"/>
          </p:cNvSpPr>
          <p:nvPr>
            <p:ph type="ftr" sz="quarter" idx="11"/>
          </p:nvPr>
        </p:nvSpPr>
        <p:spPr>
          <a:xfrm>
            <a:off x="6255726" y="6359037"/>
            <a:ext cx="1034782" cy="365125"/>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9041FEBA-683F-B44C-A647-A4FB58DC8725}" type="slidenum">
              <a:rPr lang="en-US" smtClean="0"/>
              <a:t>‹#›</a:t>
            </a:fld>
            <a:endParaRPr lang="en-US"/>
          </a:p>
        </p:txBody>
      </p:sp>
    </p:spTree>
    <p:extLst>
      <p:ext uri="{BB962C8B-B14F-4D97-AF65-F5344CB8AC3E}">
        <p14:creationId xmlns:p14="http://schemas.microsoft.com/office/powerpoint/2010/main" val="6391570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160C4DE-43D9-44D7-BF55-F6AEAF767567}" type="datetime1">
              <a:rPr lang="en-US" smtClean="0"/>
              <a:t>4/26/2019</a:t>
            </a:fld>
            <a:endParaRPr lang="en-US"/>
          </a:p>
        </p:txBody>
      </p:sp>
      <p:sp>
        <p:nvSpPr>
          <p:cNvPr id="6" name="Footer Placeholder 5"/>
          <p:cNvSpPr>
            <a:spLocks noGrp="1"/>
          </p:cNvSpPr>
          <p:nvPr>
            <p:ph type="ftr" sz="quarter" idx="11"/>
          </p:nvPr>
        </p:nvSpPr>
        <p:spPr>
          <a:xfrm>
            <a:off x="6255726" y="6359037"/>
            <a:ext cx="1034782"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9041FEBA-683F-B44C-A647-A4FB58DC8725}" type="slidenum">
              <a:rPr lang="en-US" smtClean="0"/>
              <a:t>‹#›</a:t>
            </a:fld>
            <a:endParaRPr lang="en-US"/>
          </a:p>
        </p:txBody>
      </p:sp>
    </p:spTree>
    <p:extLst>
      <p:ext uri="{BB962C8B-B14F-4D97-AF65-F5344CB8AC3E}">
        <p14:creationId xmlns:p14="http://schemas.microsoft.com/office/powerpoint/2010/main" val="3400394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E6EF317-210E-4A7B-9DD8-E29E55224763}" type="datetime1">
              <a:rPr lang="en-US" smtClean="0"/>
              <a:t>4/26/2019</a:t>
            </a:fld>
            <a:endParaRPr lang="en-US"/>
          </a:p>
        </p:txBody>
      </p:sp>
      <p:sp>
        <p:nvSpPr>
          <p:cNvPr id="6" name="Footer Placeholder 5"/>
          <p:cNvSpPr>
            <a:spLocks noGrp="1"/>
          </p:cNvSpPr>
          <p:nvPr>
            <p:ph type="ftr" sz="quarter" idx="11"/>
          </p:nvPr>
        </p:nvSpPr>
        <p:spPr>
          <a:xfrm>
            <a:off x="6255726" y="6359037"/>
            <a:ext cx="1034782"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9041FEBA-683F-B44C-A647-A4FB58DC8725}" type="slidenum">
              <a:rPr lang="en-US" smtClean="0"/>
              <a:t>‹#›</a:t>
            </a:fld>
            <a:endParaRPr lang="en-US"/>
          </a:p>
        </p:txBody>
      </p:sp>
    </p:spTree>
    <p:extLst>
      <p:ext uri="{BB962C8B-B14F-4D97-AF65-F5344CB8AC3E}">
        <p14:creationId xmlns:p14="http://schemas.microsoft.com/office/powerpoint/2010/main" val="11218149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740770"/>
            <a:ext cx="8229600" cy="676868"/>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7349302" y="6356350"/>
            <a:ext cx="747386"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8D1C76-657E-4AC9-863E-10F1CC909953}" type="datetime1">
              <a:rPr lang="en-US" smtClean="0"/>
              <a:t>4/26/2019</a:t>
            </a:fld>
            <a:endParaRPr lang="en-US"/>
          </a:p>
        </p:txBody>
      </p:sp>
      <p:sp>
        <p:nvSpPr>
          <p:cNvPr id="6" name="Slide Number Placeholder 5"/>
          <p:cNvSpPr>
            <a:spLocks noGrp="1"/>
          </p:cNvSpPr>
          <p:nvPr>
            <p:ph type="sldNum" sz="quarter" idx="4"/>
          </p:nvPr>
        </p:nvSpPr>
        <p:spPr>
          <a:xfrm>
            <a:off x="8148904" y="6356350"/>
            <a:ext cx="537895"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041FEBA-683F-B44C-A647-A4FB58DC8725}" type="slidenum">
              <a:rPr lang="en-US" smtClean="0"/>
              <a:t>‹#›</a:t>
            </a:fld>
            <a:endParaRPr lang="en-US"/>
          </a:p>
        </p:txBody>
      </p:sp>
      <p:sp>
        <p:nvSpPr>
          <p:cNvPr id="7" name="Rectangle 6"/>
          <p:cNvSpPr/>
          <p:nvPr userDrawn="1"/>
        </p:nvSpPr>
        <p:spPr>
          <a:xfrm>
            <a:off x="11759" y="-3151"/>
            <a:ext cx="9144000" cy="546759"/>
          </a:xfrm>
          <a:prstGeom prst="rect">
            <a:avLst/>
          </a:prstGeom>
          <a:solidFill>
            <a:srgbClr val="B1202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 name="Picture 7" descr="bu.png"/>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117588" y="6264361"/>
            <a:ext cx="1316995" cy="551178"/>
          </a:xfrm>
          <a:prstGeom prst="rect">
            <a:avLst/>
          </a:prstGeom>
        </p:spPr>
      </p:pic>
      <p:pic>
        <p:nvPicPr>
          <p:cNvPr id="9" name="Picture 8" descr="logo.png"/>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2100" y="-5669"/>
            <a:ext cx="2210671" cy="615269"/>
          </a:xfrm>
          <a:prstGeom prst="rect">
            <a:avLst/>
          </a:prstGeom>
        </p:spPr>
      </p:pic>
      <p:sp>
        <p:nvSpPr>
          <p:cNvPr id="12" name="Rectangle 11"/>
          <p:cNvSpPr/>
          <p:nvPr userDrawn="1"/>
        </p:nvSpPr>
        <p:spPr>
          <a:xfrm>
            <a:off x="1554872" y="6352143"/>
            <a:ext cx="5276234" cy="369332"/>
          </a:xfrm>
          <a:prstGeom prst="rect">
            <a:avLst/>
          </a:prstGeom>
        </p:spPr>
        <p:txBody>
          <a:bodyPr wrap="square">
            <a:spAutoFit/>
          </a:bodyPr>
          <a:lstStyle/>
          <a:p>
            <a:r>
              <a:rPr lang="en-US" dirty="0" smtClean="0">
                <a:solidFill>
                  <a:schemeClr val="bg1">
                    <a:lumMod val="50000"/>
                  </a:schemeClr>
                </a:solidFill>
                <a:latin typeface="Bell MT"/>
                <a:cs typeface="Bell MT"/>
              </a:rPr>
              <a:t>Department of Electrical &amp; Computer Engineering </a:t>
            </a:r>
          </a:p>
        </p:txBody>
      </p:sp>
    </p:spTree>
    <p:extLst>
      <p:ext uri="{BB962C8B-B14F-4D97-AF65-F5344CB8AC3E}">
        <p14:creationId xmlns:p14="http://schemas.microsoft.com/office/powerpoint/2010/main" val="37797078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457200" rtl="0" eaLnBrk="1" latinLnBrk="0" hangingPunct="1">
        <a:spcBef>
          <a:spcPct val="0"/>
        </a:spcBef>
        <a:buNone/>
        <a:defRPr sz="4400" kern="1200">
          <a:solidFill>
            <a:schemeClr val="tx1"/>
          </a:solidFill>
          <a:latin typeface="Avenir Book"/>
          <a:ea typeface="+mj-ea"/>
          <a:cs typeface="Avenir Book"/>
        </a:defRPr>
      </a:lvl1pPr>
    </p:titleStyle>
    <p:bodyStyle>
      <a:lvl1pPr marL="342900" indent="-342900" algn="l" defTabSz="457200" rtl="0" eaLnBrk="1" latinLnBrk="0" hangingPunct="1">
        <a:spcBef>
          <a:spcPct val="20000"/>
        </a:spcBef>
        <a:buClrTx/>
        <a:buFont typeface="Wingdings" charset="2"/>
        <a:buChar char="§"/>
        <a:defRPr sz="2800" kern="1200">
          <a:solidFill>
            <a:schemeClr val="tx1"/>
          </a:solidFill>
          <a:latin typeface="Avenir Book"/>
          <a:ea typeface="+mn-ea"/>
          <a:cs typeface="Avenir Book"/>
        </a:defRPr>
      </a:lvl1pPr>
      <a:lvl2pPr marL="914400" indent="-457200" algn="l" defTabSz="457200" rtl="0" eaLnBrk="1" latinLnBrk="0" hangingPunct="1">
        <a:spcBef>
          <a:spcPct val="20000"/>
        </a:spcBef>
        <a:buClrTx/>
        <a:buFont typeface="Arial"/>
        <a:buChar char="•"/>
        <a:defRPr sz="2400" kern="1200">
          <a:solidFill>
            <a:srgbClr val="B12020"/>
          </a:solidFill>
          <a:latin typeface="Avenir Book"/>
          <a:ea typeface="+mn-ea"/>
          <a:cs typeface="Avenir Book"/>
        </a:defRPr>
      </a:lvl2pPr>
      <a:lvl3pPr marL="1143000" indent="-228600" algn="l" defTabSz="457200" rtl="0" eaLnBrk="1" latinLnBrk="0" hangingPunct="1">
        <a:spcBef>
          <a:spcPct val="20000"/>
        </a:spcBef>
        <a:buClrTx/>
        <a:buFont typeface="Wingdings" charset="2"/>
        <a:buChar char="§"/>
        <a:defRPr sz="2000" kern="1200">
          <a:solidFill>
            <a:schemeClr val="tx1"/>
          </a:solidFill>
          <a:latin typeface="Avenir Book"/>
          <a:ea typeface="+mn-ea"/>
          <a:cs typeface="Avenir Book"/>
        </a:defRPr>
      </a:lvl3pPr>
      <a:lvl4pPr marL="1600200" indent="-228600" algn="l" defTabSz="457200" rtl="0" eaLnBrk="1" latinLnBrk="0" hangingPunct="1">
        <a:spcBef>
          <a:spcPct val="20000"/>
        </a:spcBef>
        <a:buClrTx/>
        <a:buFont typeface="Arial"/>
        <a:buChar char="•"/>
        <a:defRPr sz="1800" kern="1200">
          <a:solidFill>
            <a:srgbClr val="B12020"/>
          </a:solidFill>
          <a:latin typeface="Avenir Book"/>
          <a:ea typeface="+mn-ea"/>
          <a:cs typeface="Avenir Book"/>
        </a:defRPr>
      </a:lvl4pPr>
      <a:lvl5pPr marL="2057400" indent="-228600" algn="l" defTabSz="457200" rtl="0" eaLnBrk="1" latinLnBrk="0" hangingPunct="1">
        <a:spcBef>
          <a:spcPct val="20000"/>
        </a:spcBef>
        <a:buClrTx/>
        <a:buFont typeface="Wingdings" charset="2"/>
        <a:buChar char="§"/>
        <a:defRPr sz="1800" kern="1200">
          <a:solidFill>
            <a:schemeClr val="tx1"/>
          </a:solidFill>
          <a:latin typeface="Avenir Book"/>
          <a:ea typeface="+mn-ea"/>
          <a:cs typeface="Avenir Book"/>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4.jpeg"/><Relationship Id="rId3" Type="http://schemas.openxmlformats.org/officeDocument/2006/relationships/image" Target="../media/image17.png"/><Relationship Id="rId7" Type="http://schemas.openxmlformats.org/officeDocument/2006/relationships/image" Target="../media/image11.jp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hyperlink" Target="http://pqc-rqc.org/" TargetMode="External"/><Relationship Id="rId13" Type="http://schemas.openxmlformats.org/officeDocument/2006/relationships/hyperlink" Target="https://newhopecrypto.org/" TargetMode="External"/><Relationship Id="rId18" Type="http://schemas.openxmlformats.org/officeDocument/2006/relationships/hyperlink" Target="https://www.ledacrypt.org/LEDAkem/" TargetMode="External"/><Relationship Id="rId3" Type="http://schemas.openxmlformats.org/officeDocument/2006/relationships/hyperlink" Target="https://ntruprime.cr.yp.to/" TargetMode="External"/><Relationship Id="rId21" Type="http://schemas.openxmlformats.org/officeDocument/2006/relationships/hyperlink" Target="https://falcon-sign.info/" TargetMode="External"/><Relationship Id="rId7" Type="http://schemas.openxmlformats.org/officeDocument/2006/relationships/hyperlink" Target="https://cs.rit.edu/~ats9095/csci762/pdfs/LAC.pdf" TargetMode="External"/><Relationship Id="rId12" Type="http://schemas.openxmlformats.org/officeDocument/2006/relationships/hyperlink" Target="https://csrc.nist.gov/CSRC/media/Presentations/LAKE-and-LOCKER/images-media/Lake-and-Locker-April2018.pdf" TargetMode="External"/><Relationship Id="rId17" Type="http://schemas.openxmlformats.org/officeDocument/2006/relationships/hyperlink" Target="https://frodokem.org/" TargetMode="External"/><Relationship Id="rId2" Type="http://schemas.openxmlformats.org/officeDocument/2006/relationships/notesSlide" Target="../notesSlides/notesSlide8.xml"/><Relationship Id="rId16" Type="http://schemas.openxmlformats.org/officeDocument/2006/relationships/hyperlink" Target="https://nts-kem.io/" TargetMode="External"/><Relationship Id="rId20" Type="http://schemas.openxmlformats.org/officeDocument/2006/relationships/hyperlink" Target="https://sourceforge.net/p/threebears/code/ci/master/tree/threebears-spec.pdf" TargetMode="External"/><Relationship Id="rId1" Type="http://schemas.openxmlformats.org/officeDocument/2006/relationships/slideLayout" Target="../slideLayouts/slideLayout2.xml"/><Relationship Id="rId6" Type="http://schemas.openxmlformats.org/officeDocument/2006/relationships/hyperlink" Target="http://pqc-hqc.org/" TargetMode="External"/><Relationship Id="rId11" Type="http://schemas.openxmlformats.org/officeDocument/2006/relationships/hyperlink" Target="https://round5.org/" TargetMode="External"/><Relationship Id="rId5" Type="http://schemas.openxmlformats.org/officeDocument/2006/relationships/hyperlink" Target="https://www.onboardsecurity.com/nist-post-quantum-crypto-submission" TargetMode="External"/><Relationship Id="rId15" Type="http://schemas.openxmlformats.org/officeDocument/2006/relationships/hyperlink" Target="https://sike.org/" TargetMode="External"/><Relationship Id="rId10" Type="http://schemas.openxmlformats.org/officeDocument/2006/relationships/hyperlink" Target="https://www.ledacrypt.org/LEDApkc/" TargetMode="External"/><Relationship Id="rId19" Type="http://schemas.openxmlformats.org/officeDocument/2006/relationships/hyperlink" Target="https://pq-crystals.org/" TargetMode="External"/><Relationship Id="rId4" Type="http://schemas.openxmlformats.org/officeDocument/2006/relationships/hyperlink" Target="https://classic.mceliece.org/" TargetMode="External"/><Relationship Id="rId9" Type="http://schemas.openxmlformats.org/officeDocument/2006/relationships/hyperlink" Target="https://www.esat.kuleuven.be/cosic/publications/article-2877.pdf" TargetMode="External"/><Relationship Id="rId14" Type="http://schemas.openxmlformats.org/officeDocument/2006/relationships/hyperlink" Target="https://bikesuite.org/" TargetMode="External"/><Relationship Id="rId22" Type="http://schemas.openxmlformats.org/officeDocument/2006/relationships/hyperlink" Target="https://qtesla.org/" TargetMode="External"/></Relationships>
</file>

<file path=ppt/slides/_rels/slide14.xml.rels><?xml version="1.0" encoding="UTF-8" standalone="yes"?>
<Relationships xmlns="http://schemas.openxmlformats.org/package/2006/relationships"><Relationship Id="rId8" Type="http://schemas.openxmlformats.org/officeDocument/2006/relationships/image" Target="../media/image27.JPG"/><Relationship Id="rId3" Type="http://schemas.openxmlformats.org/officeDocument/2006/relationships/image" Target="../media/image22.jpg"/><Relationship Id="rId7"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jpg"/><Relationship Id="rId4" Type="http://schemas.openxmlformats.org/officeDocument/2006/relationships/image" Target="../media/image23.png"/><Relationship Id="rId9" Type="http://schemas.openxmlformats.org/officeDocument/2006/relationships/image" Target="../media/image28.png"/></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jpeg"/><Relationship Id="rId1" Type="http://schemas.openxmlformats.org/officeDocument/2006/relationships/slideLayout" Target="../slideLayouts/slideLayout2.xml"/><Relationship Id="rId4" Type="http://schemas.openxmlformats.org/officeDocument/2006/relationships/image" Target="../media/image33.jpeg"/></Relationships>
</file>

<file path=ppt/slides/_rels/slide17.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7" Type="http://schemas.openxmlformats.org/officeDocument/2006/relationships/image" Target="../media/image14.jpe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jpg"/><Relationship Id="rId4" Type="http://schemas.openxmlformats.org/officeDocument/2006/relationships/image" Target="../media/image11.jp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0317" y="1575582"/>
            <a:ext cx="8736106" cy="1607885"/>
          </a:xfrm>
        </p:spPr>
        <p:txBody>
          <a:bodyPr>
            <a:normAutofit/>
          </a:bodyPr>
          <a:lstStyle/>
          <a:p>
            <a:r>
              <a:rPr lang="en-US" sz="3600" dirty="0" smtClean="0"/>
              <a:t>Affordable, Accessible, and Expandable Secure Systems for the Post-quantum Era</a:t>
            </a:r>
            <a:endParaRPr lang="en-US" sz="1400" i="1" dirty="0">
              <a:solidFill>
                <a:schemeClr val="tx1">
                  <a:lumMod val="50000"/>
                  <a:lumOff val="50000"/>
                </a:schemeClr>
              </a:solidFill>
            </a:endParaRPr>
          </a:p>
        </p:txBody>
      </p:sp>
      <p:sp>
        <p:nvSpPr>
          <p:cNvPr id="3" name="Subtitle 2"/>
          <p:cNvSpPr>
            <a:spLocks noGrp="1"/>
          </p:cNvSpPr>
          <p:nvPr>
            <p:ph type="subTitle" idx="1"/>
          </p:nvPr>
        </p:nvSpPr>
        <p:spPr/>
        <p:txBody>
          <a:bodyPr/>
          <a:lstStyle/>
          <a:p>
            <a:r>
              <a:rPr lang="en-US" b="1" dirty="0" smtClean="0"/>
              <a:t>Lake Bu</a:t>
            </a:r>
            <a:r>
              <a:rPr lang="en-US" dirty="0" smtClean="0"/>
              <a:t>, Rashmi Agrawal, Alan </a:t>
            </a:r>
            <a:r>
              <a:rPr lang="en-US" dirty="0" err="1" smtClean="0"/>
              <a:t>Ehret</a:t>
            </a:r>
            <a:endParaRPr lang="en-US" dirty="0" smtClean="0"/>
          </a:p>
          <a:p>
            <a:r>
              <a:rPr lang="en-US" dirty="0" smtClean="0"/>
              <a:t>ASCS Lab</a:t>
            </a:r>
          </a:p>
          <a:p>
            <a:endParaRPr lang="en-US" dirty="0"/>
          </a:p>
        </p:txBody>
      </p:sp>
      <p:sp>
        <p:nvSpPr>
          <p:cNvPr id="4" name="Slide Number Placeholder 3"/>
          <p:cNvSpPr>
            <a:spLocks noGrp="1"/>
          </p:cNvSpPr>
          <p:nvPr>
            <p:ph type="sldNum" sz="quarter" idx="12"/>
          </p:nvPr>
        </p:nvSpPr>
        <p:spPr/>
        <p:txBody>
          <a:bodyPr/>
          <a:lstStyle/>
          <a:p>
            <a:fld id="{9041FEBA-683F-B44C-A647-A4FB58DC8725}" type="slidenum">
              <a:rPr lang="en-US" smtClean="0"/>
              <a:t>1</a:t>
            </a:fld>
            <a:endParaRPr lang="en-US"/>
          </a:p>
        </p:txBody>
      </p:sp>
    </p:spTree>
    <p:extLst>
      <p:ext uri="{BB962C8B-B14F-4D97-AF65-F5344CB8AC3E}">
        <p14:creationId xmlns:p14="http://schemas.microsoft.com/office/powerpoint/2010/main" val="63018758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9041FEBA-683F-B44C-A647-A4FB58DC8725}" type="slidenum">
              <a:rPr lang="en-US" smtClean="0"/>
              <a:t>10</a:t>
            </a:fld>
            <a:endParaRPr lang="en-US"/>
          </a:p>
        </p:txBody>
      </p:sp>
      <p:pic>
        <p:nvPicPr>
          <p:cNvPr id="7" name="Content Placeholder 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964426" y="1753048"/>
            <a:ext cx="3273379" cy="4446855"/>
          </a:xfr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72871" y="2182761"/>
            <a:ext cx="733658" cy="248221"/>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14974" y="4380268"/>
            <a:ext cx="848033" cy="339213"/>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48295" y="4370433"/>
            <a:ext cx="733658" cy="248221"/>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78886" y="2172932"/>
            <a:ext cx="848033" cy="339213"/>
          </a:xfrm>
          <a:prstGeom prst="rect">
            <a:avLst/>
          </a:prstGeom>
        </p:spPr>
      </p:pic>
      <p:pic>
        <p:nvPicPr>
          <p:cNvPr id="10" name="Picture 2" descr="Image result for xilinx basys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20083154">
            <a:off x="4392332" y="5886475"/>
            <a:ext cx="725918" cy="454909"/>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2705878" y="1679509"/>
            <a:ext cx="3732244" cy="31202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1" name="Picture 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09483" y="4776919"/>
            <a:ext cx="1084549" cy="656731"/>
          </a:xfrm>
          <a:prstGeom prst="rect">
            <a:avLst/>
          </a:prstGeom>
        </p:spPr>
      </p:pic>
      <p:pic>
        <p:nvPicPr>
          <p:cNvPr id="12" name="Picture 2" descr="IBM Q System One"/>
          <p:cNvPicPr>
            <a:picLocks noChangeAspect="1" noChangeArrowheads="1"/>
          </p:cNvPicPr>
          <p:nvPr/>
        </p:nvPicPr>
        <p:blipFill rotWithShape="1">
          <a:blip r:embed="rId8">
            <a:extLst>
              <a:ext uri="{28A0092B-C50C-407E-A947-70E740481C1C}">
                <a14:useLocalDpi xmlns:a14="http://schemas.microsoft.com/office/drawing/2010/main" val="0"/>
              </a:ext>
            </a:extLst>
          </a:blip>
          <a:srcRect l="19939" r="18563"/>
          <a:stretch/>
        </p:blipFill>
        <p:spPr bwMode="auto">
          <a:xfrm>
            <a:off x="5763007" y="4851686"/>
            <a:ext cx="703462" cy="769365"/>
          </a:xfrm>
          <a:prstGeom prst="rect">
            <a:avLst/>
          </a:prstGeom>
          <a:noFill/>
          <a:extLst>
            <a:ext uri="{909E8E84-426E-40DD-AFC4-6F175D3DCCD1}">
              <a14:hiddenFill xmlns:a14="http://schemas.microsoft.com/office/drawing/2010/main">
                <a:solidFill>
                  <a:srgbClr val="FFFFFF"/>
                </a:solidFill>
              </a14:hiddenFill>
            </a:ext>
          </a:extLst>
        </p:spPr>
      </p:pic>
      <p:sp>
        <p:nvSpPr>
          <p:cNvPr id="14" name="Title 1"/>
          <p:cNvSpPr txBox="1">
            <a:spLocks/>
          </p:cNvSpPr>
          <p:nvPr/>
        </p:nvSpPr>
        <p:spPr>
          <a:xfrm>
            <a:off x="1195754" y="317831"/>
            <a:ext cx="7491046" cy="1580401"/>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Avenir Book"/>
                <a:ea typeface="+mj-ea"/>
                <a:cs typeface="Avenir Book"/>
              </a:defRPr>
            </a:lvl1pPr>
          </a:lstStyle>
          <a:p>
            <a:r>
              <a:rPr lang="en-US" sz="2400" dirty="0"/>
              <a:t>An Affordable</a:t>
            </a:r>
            <a:r>
              <a:rPr lang="en-US" sz="2400" dirty="0" smtClean="0"/>
              <a:t>, Accessible, and Expandable Solution for the Next 10 Years</a:t>
            </a:r>
            <a:endParaRPr lang="en-US" sz="2400" dirty="0"/>
          </a:p>
        </p:txBody>
      </p:sp>
    </p:spTree>
    <p:extLst>
      <p:ext uri="{BB962C8B-B14F-4D97-AF65-F5344CB8AC3E}">
        <p14:creationId xmlns:p14="http://schemas.microsoft.com/office/powerpoint/2010/main" val="130741321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8251" y="740770"/>
            <a:ext cx="8229600" cy="676868"/>
          </a:xfrm>
        </p:spPr>
        <p:txBody>
          <a:bodyPr>
            <a:normAutofit/>
          </a:bodyPr>
          <a:lstStyle/>
          <a:p>
            <a:r>
              <a:rPr lang="en-US" sz="3600" dirty="0" smtClean="0"/>
              <a:t>Presentation Flow</a:t>
            </a:r>
            <a:endParaRPr lang="en-US" sz="3600" dirty="0"/>
          </a:p>
        </p:txBody>
      </p:sp>
      <p:sp>
        <p:nvSpPr>
          <p:cNvPr id="24" name="Slide Number Placeholder 23"/>
          <p:cNvSpPr>
            <a:spLocks noGrp="1"/>
          </p:cNvSpPr>
          <p:nvPr>
            <p:ph type="sldNum" sz="quarter" idx="12"/>
          </p:nvPr>
        </p:nvSpPr>
        <p:spPr/>
        <p:txBody>
          <a:bodyPr/>
          <a:lstStyle/>
          <a:p>
            <a:fld id="{9041FEBA-683F-B44C-A647-A4FB58DC8725}" type="slidenum">
              <a:rPr lang="en-US" smtClean="0"/>
              <a:t>11</a:t>
            </a:fld>
            <a:endParaRPr lang="en-US"/>
          </a:p>
        </p:txBody>
      </p:sp>
      <p:sp>
        <p:nvSpPr>
          <p:cNvPr id="6" name="Content Placeholder 2"/>
          <p:cNvSpPr>
            <a:spLocks noGrp="1"/>
          </p:cNvSpPr>
          <p:nvPr>
            <p:ph idx="1"/>
          </p:nvPr>
        </p:nvSpPr>
        <p:spPr>
          <a:xfrm>
            <a:off x="753029" y="1600200"/>
            <a:ext cx="7664822" cy="4525963"/>
          </a:xfrm>
        </p:spPr>
        <p:txBody>
          <a:bodyPr/>
          <a:lstStyle/>
          <a:p>
            <a:r>
              <a:rPr lang="en-US" dirty="0" smtClean="0">
                <a:solidFill>
                  <a:schemeClr val="bg1">
                    <a:lumMod val="65000"/>
                  </a:schemeClr>
                </a:solidFill>
              </a:rPr>
              <a:t>Motivation: </a:t>
            </a:r>
            <a:r>
              <a:rPr lang="en-US" sz="2000" dirty="0" smtClean="0">
                <a:solidFill>
                  <a:schemeClr val="bg1">
                    <a:lumMod val="65000"/>
                  </a:schemeClr>
                </a:solidFill>
              </a:rPr>
              <a:t>why quantum-proof?</a:t>
            </a:r>
          </a:p>
          <a:p>
            <a:r>
              <a:rPr lang="en-US" dirty="0" smtClean="0"/>
              <a:t>NIST: </a:t>
            </a:r>
            <a:r>
              <a:rPr lang="en-US" sz="2000" dirty="0" smtClean="0">
                <a:solidFill>
                  <a:srgbClr val="0070C0"/>
                </a:solidFill>
              </a:rPr>
              <a:t>steps towards standardization</a:t>
            </a:r>
            <a:endParaRPr lang="en-US" sz="2000" dirty="0" smtClean="0"/>
          </a:p>
          <a:p>
            <a:r>
              <a:rPr lang="en-US" dirty="0">
                <a:solidFill>
                  <a:schemeClr val="bg1">
                    <a:lumMod val="65000"/>
                  </a:schemeClr>
                </a:solidFill>
              </a:rPr>
              <a:t>Design Workflow</a:t>
            </a:r>
          </a:p>
          <a:p>
            <a:r>
              <a:rPr lang="en-US" dirty="0">
                <a:solidFill>
                  <a:schemeClr val="bg1">
                    <a:lumMod val="65000"/>
                  </a:schemeClr>
                </a:solidFill>
              </a:rPr>
              <a:t>State of the Art: </a:t>
            </a:r>
            <a:r>
              <a:rPr lang="en-US" sz="2000" dirty="0">
                <a:solidFill>
                  <a:schemeClr val="bg1">
                    <a:lumMod val="65000"/>
                  </a:schemeClr>
                </a:solidFill>
              </a:rPr>
              <a:t>main algorithm</a:t>
            </a:r>
          </a:p>
          <a:p>
            <a:r>
              <a:rPr lang="en-US" dirty="0">
                <a:solidFill>
                  <a:schemeClr val="bg1">
                    <a:lumMod val="65000"/>
                  </a:schemeClr>
                </a:solidFill>
              </a:rPr>
              <a:t>What we are working on: </a:t>
            </a:r>
            <a:r>
              <a:rPr lang="en-US" sz="2000" dirty="0">
                <a:solidFill>
                  <a:schemeClr val="bg1">
                    <a:lumMod val="65000"/>
                  </a:schemeClr>
                </a:solidFill>
              </a:rPr>
              <a:t>tool-kit</a:t>
            </a:r>
          </a:p>
          <a:p>
            <a:pPr marL="0" indent="0">
              <a:buNone/>
            </a:pPr>
            <a:endParaRPr lang="en-US" dirty="0"/>
          </a:p>
          <a:p>
            <a:pPr lvl="3"/>
            <a:endParaRPr lang="en-US" dirty="0"/>
          </a:p>
          <a:p>
            <a:pPr marL="914400" lvl="2" indent="0">
              <a:buNone/>
            </a:pPr>
            <a:endParaRPr lang="en-US" dirty="0" smtClean="0"/>
          </a:p>
          <a:p>
            <a:pPr marL="914400" lvl="2" indent="0">
              <a:buNone/>
            </a:pPr>
            <a:endParaRPr lang="en-US" dirty="0" smtClean="0"/>
          </a:p>
        </p:txBody>
      </p:sp>
    </p:spTree>
    <p:extLst>
      <p:ext uri="{BB962C8B-B14F-4D97-AF65-F5344CB8AC3E}">
        <p14:creationId xmlns:p14="http://schemas.microsoft.com/office/powerpoint/2010/main" val="72964965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7625" y="740770"/>
            <a:ext cx="8349175" cy="676868"/>
          </a:xfrm>
        </p:spPr>
        <p:txBody>
          <a:bodyPr>
            <a:noAutofit/>
          </a:bodyPr>
          <a:lstStyle/>
          <a:p>
            <a:r>
              <a:rPr lang="en-US" sz="2800" dirty="0"/>
              <a:t>Post-Quantum Cryptography (PQC) Standardization (</a:t>
            </a:r>
            <a:r>
              <a:rPr lang="en-US" sz="2800" dirty="0">
                <a:solidFill>
                  <a:schemeClr val="accent1"/>
                </a:solidFill>
              </a:rPr>
              <a:t>Round </a:t>
            </a:r>
            <a:r>
              <a:rPr lang="en-US" sz="2800" dirty="0" smtClean="0">
                <a:solidFill>
                  <a:schemeClr val="accent1"/>
                </a:solidFill>
              </a:rPr>
              <a:t>-2</a:t>
            </a:r>
            <a:r>
              <a:rPr lang="en-US" sz="2800" dirty="0" smtClean="0"/>
              <a:t>)</a:t>
            </a:r>
            <a:endParaRPr lang="en-US" sz="2800" dirty="0"/>
          </a:p>
        </p:txBody>
      </p:sp>
      <p:sp>
        <p:nvSpPr>
          <p:cNvPr id="4" name="Slide Number Placeholder 3"/>
          <p:cNvSpPr>
            <a:spLocks noGrp="1"/>
          </p:cNvSpPr>
          <p:nvPr>
            <p:ph type="sldNum" sz="quarter" idx="12"/>
          </p:nvPr>
        </p:nvSpPr>
        <p:spPr/>
        <p:txBody>
          <a:bodyPr/>
          <a:lstStyle/>
          <a:p>
            <a:fld id="{9041FEBA-683F-B44C-A647-A4FB58DC8725}" type="slidenum">
              <a:rPr lang="en-US" smtClean="0"/>
              <a:t>12</a:t>
            </a:fld>
            <a:endParaRPr lang="en-US"/>
          </a:p>
        </p:txBody>
      </p:sp>
      <p:sp>
        <p:nvSpPr>
          <p:cNvPr id="5" name="Content Placeholder 5"/>
          <p:cNvSpPr txBox="1">
            <a:spLocks/>
          </p:cNvSpPr>
          <p:nvPr/>
        </p:nvSpPr>
        <p:spPr>
          <a:xfrm>
            <a:off x="60449" y="1664059"/>
            <a:ext cx="4154322" cy="452596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Tx/>
              <a:buFont typeface="Wingdings" charset="2"/>
              <a:buChar char="§"/>
              <a:defRPr sz="2800" kern="1200">
                <a:solidFill>
                  <a:schemeClr val="tx1"/>
                </a:solidFill>
                <a:latin typeface="Avenir Book"/>
                <a:ea typeface="+mn-ea"/>
                <a:cs typeface="Avenir Book"/>
              </a:defRPr>
            </a:lvl1pPr>
            <a:lvl2pPr marL="914400" indent="-457200" algn="l" defTabSz="457200" rtl="0" eaLnBrk="1" latinLnBrk="0" hangingPunct="1">
              <a:spcBef>
                <a:spcPct val="20000"/>
              </a:spcBef>
              <a:buClrTx/>
              <a:buFont typeface="Arial"/>
              <a:buChar char="•"/>
              <a:defRPr sz="2400" kern="1200">
                <a:solidFill>
                  <a:srgbClr val="B12020"/>
                </a:solidFill>
                <a:latin typeface="Avenir Book"/>
                <a:ea typeface="+mn-ea"/>
                <a:cs typeface="Avenir Book"/>
              </a:defRPr>
            </a:lvl2pPr>
            <a:lvl3pPr marL="1143000" indent="-228600" algn="l" defTabSz="457200" rtl="0" eaLnBrk="1" latinLnBrk="0" hangingPunct="1">
              <a:spcBef>
                <a:spcPct val="20000"/>
              </a:spcBef>
              <a:buClrTx/>
              <a:buFont typeface="Wingdings" charset="2"/>
              <a:buChar char="§"/>
              <a:defRPr sz="2000" kern="1200">
                <a:solidFill>
                  <a:schemeClr val="tx1"/>
                </a:solidFill>
                <a:latin typeface="Avenir Book"/>
                <a:ea typeface="+mn-ea"/>
                <a:cs typeface="Avenir Book"/>
              </a:defRPr>
            </a:lvl3pPr>
            <a:lvl4pPr marL="1600200" indent="-228600" algn="l" defTabSz="457200" rtl="0" eaLnBrk="1" latinLnBrk="0" hangingPunct="1">
              <a:spcBef>
                <a:spcPct val="20000"/>
              </a:spcBef>
              <a:buClrTx/>
              <a:buFont typeface="Arial"/>
              <a:buChar char="•"/>
              <a:defRPr sz="1800" kern="1200">
                <a:solidFill>
                  <a:srgbClr val="B12020"/>
                </a:solidFill>
                <a:latin typeface="Avenir Book"/>
                <a:ea typeface="+mn-ea"/>
                <a:cs typeface="Avenir Book"/>
              </a:defRPr>
            </a:lvl4pPr>
            <a:lvl5pPr marL="2057400" indent="-228600" algn="l" defTabSz="457200" rtl="0" eaLnBrk="1" latinLnBrk="0" hangingPunct="1">
              <a:spcBef>
                <a:spcPct val="20000"/>
              </a:spcBef>
              <a:buClrTx/>
              <a:buFont typeface="Wingdings" charset="2"/>
              <a:buChar char="§"/>
              <a:defRPr sz="1800" kern="1200">
                <a:solidFill>
                  <a:schemeClr val="tx1"/>
                </a:solidFill>
                <a:latin typeface="Avenir Book"/>
                <a:ea typeface="+mn-ea"/>
                <a:cs typeface="Avenir Book"/>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smtClean="0"/>
              <a:t>NIST</a:t>
            </a:r>
          </a:p>
          <a:p>
            <a:pPr lvl="1"/>
            <a:r>
              <a:rPr lang="en-US" dirty="0" smtClean="0"/>
              <a:t>Jan 30, 2019 published candidates of Round-2: </a:t>
            </a:r>
          </a:p>
          <a:p>
            <a:pPr lvl="1"/>
            <a:r>
              <a:rPr lang="en-US" dirty="0" smtClean="0"/>
              <a:t>27 submissions </a:t>
            </a:r>
          </a:p>
          <a:p>
            <a:pPr lvl="1"/>
            <a:r>
              <a:rPr lang="en-US" dirty="0" smtClean="0"/>
              <a:t>Who survived?</a:t>
            </a:r>
          </a:p>
          <a:p>
            <a:pPr lvl="2"/>
            <a:r>
              <a:rPr lang="en-US" dirty="0" smtClean="0">
                <a:solidFill>
                  <a:srgbClr val="0070C0"/>
                </a:solidFill>
              </a:rPr>
              <a:t>12</a:t>
            </a:r>
            <a:r>
              <a:rPr lang="en-US" dirty="0" smtClean="0"/>
              <a:t> lattice-based</a:t>
            </a:r>
          </a:p>
          <a:p>
            <a:pPr lvl="2"/>
            <a:r>
              <a:rPr lang="en-US" dirty="0">
                <a:solidFill>
                  <a:srgbClr val="0070C0"/>
                </a:solidFill>
              </a:rPr>
              <a:t>8</a:t>
            </a:r>
            <a:r>
              <a:rPr lang="en-US" dirty="0" smtClean="0"/>
              <a:t> code-based</a:t>
            </a:r>
          </a:p>
          <a:p>
            <a:pPr lvl="2"/>
            <a:r>
              <a:rPr lang="en-US" dirty="0"/>
              <a:t>s</a:t>
            </a:r>
            <a:r>
              <a:rPr lang="en-US" dirty="0" smtClean="0"/>
              <a:t>ome multivariate-based and hash based for digital signatures</a:t>
            </a:r>
          </a:p>
          <a:p>
            <a:endParaRPr lang="en-US"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41036" y="1917289"/>
            <a:ext cx="5162621" cy="4070555"/>
          </a:xfrm>
          <a:prstGeom prst="rect">
            <a:avLst/>
          </a:prstGeom>
        </p:spPr>
      </p:pic>
      <p:cxnSp>
        <p:nvCxnSpPr>
          <p:cNvPr id="10" name="Straight Connector 9"/>
          <p:cNvCxnSpPr/>
          <p:nvPr/>
        </p:nvCxnSpPr>
        <p:spPr>
          <a:xfrm>
            <a:off x="6197600" y="2235200"/>
            <a:ext cx="914400" cy="0"/>
          </a:xfrm>
          <a:prstGeom prst="line">
            <a:avLst/>
          </a:prstGeom>
          <a:ln>
            <a:solidFill>
              <a:srgbClr val="B1202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685609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9041FEBA-683F-B44C-A647-A4FB58DC8725}" type="slidenum">
              <a:rPr lang="en-US" smtClean="0"/>
              <a:t>13</a:t>
            </a:fld>
            <a:endParaRPr lang="en-US"/>
          </a:p>
        </p:txBody>
      </p:sp>
      <p:sp>
        <p:nvSpPr>
          <p:cNvPr id="5" name="Title 1"/>
          <p:cNvSpPr txBox="1">
            <a:spLocks/>
          </p:cNvSpPr>
          <p:nvPr/>
        </p:nvSpPr>
        <p:spPr>
          <a:xfrm>
            <a:off x="337625" y="628226"/>
            <a:ext cx="8349175" cy="676868"/>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Avenir Book"/>
                <a:ea typeface="+mj-ea"/>
                <a:cs typeface="Avenir Book"/>
              </a:defRPr>
            </a:lvl1pPr>
          </a:lstStyle>
          <a:p>
            <a:r>
              <a:rPr lang="en-US" sz="2800" dirty="0" smtClean="0"/>
              <a:t>Post-Quantum Cryptography (PQC) Standardization (</a:t>
            </a:r>
            <a:r>
              <a:rPr lang="en-US" sz="2800" dirty="0" smtClean="0">
                <a:solidFill>
                  <a:schemeClr val="accent1"/>
                </a:solidFill>
              </a:rPr>
              <a:t>Round -2</a:t>
            </a:r>
            <a:r>
              <a:rPr lang="en-US" sz="2800" dirty="0" smtClean="0"/>
              <a:t>)</a:t>
            </a:r>
            <a:endParaRPr lang="en-US" sz="2800" dirty="0"/>
          </a:p>
        </p:txBody>
      </p:sp>
      <p:graphicFrame>
        <p:nvGraphicFramePr>
          <p:cNvPr id="3" name="Table 2"/>
          <p:cNvGraphicFramePr>
            <a:graphicFrameLocks noGrp="1"/>
          </p:cNvGraphicFramePr>
          <p:nvPr/>
        </p:nvGraphicFramePr>
        <p:xfrm>
          <a:off x="914401" y="1450447"/>
          <a:ext cx="6231990" cy="2196216"/>
        </p:xfrm>
        <a:graphic>
          <a:graphicData uri="http://schemas.openxmlformats.org/drawingml/2006/table">
            <a:tbl>
              <a:tblPr firstRow="1" firstCol="1" bandRow="1"/>
              <a:tblGrid>
                <a:gridCol w="367237">
                  <a:extLst>
                    <a:ext uri="{9D8B030D-6E8A-4147-A177-3AD203B41FA5}">
                      <a16:colId xmlns:a16="http://schemas.microsoft.com/office/drawing/2014/main" val="1756094323"/>
                    </a:ext>
                  </a:extLst>
                </a:gridCol>
                <a:gridCol w="1836797">
                  <a:extLst>
                    <a:ext uri="{9D8B030D-6E8A-4147-A177-3AD203B41FA5}">
                      <a16:colId xmlns:a16="http://schemas.microsoft.com/office/drawing/2014/main" val="1956430717"/>
                    </a:ext>
                  </a:extLst>
                </a:gridCol>
                <a:gridCol w="772484">
                  <a:extLst>
                    <a:ext uri="{9D8B030D-6E8A-4147-A177-3AD203B41FA5}">
                      <a16:colId xmlns:a16="http://schemas.microsoft.com/office/drawing/2014/main" val="725763973"/>
                    </a:ext>
                  </a:extLst>
                </a:gridCol>
                <a:gridCol w="1324260">
                  <a:extLst>
                    <a:ext uri="{9D8B030D-6E8A-4147-A177-3AD203B41FA5}">
                      <a16:colId xmlns:a16="http://schemas.microsoft.com/office/drawing/2014/main" val="3337052157"/>
                    </a:ext>
                  </a:extLst>
                </a:gridCol>
                <a:gridCol w="938017">
                  <a:extLst>
                    <a:ext uri="{9D8B030D-6E8A-4147-A177-3AD203B41FA5}">
                      <a16:colId xmlns:a16="http://schemas.microsoft.com/office/drawing/2014/main" val="845145957"/>
                    </a:ext>
                  </a:extLst>
                </a:gridCol>
                <a:gridCol w="993195">
                  <a:extLst>
                    <a:ext uri="{9D8B030D-6E8A-4147-A177-3AD203B41FA5}">
                      <a16:colId xmlns:a16="http://schemas.microsoft.com/office/drawing/2014/main" val="3355153530"/>
                    </a:ext>
                  </a:extLst>
                </a:gridCol>
              </a:tblGrid>
              <a:tr h="142370">
                <a:tc rowSpan="2">
                  <a:txBody>
                    <a:bodyPr/>
                    <a:lstStyle/>
                    <a:p>
                      <a:pPr marL="0" marR="0" algn="ctr">
                        <a:lnSpc>
                          <a:spcPct val="107000"/>
                        </a:lnSpc>
                        <a:spcBef>
                          <a:spcPts val="0"/>
                        </a:spcBef>
                        <a:spcAft>
                          <a:spcPts val="0"/>
                        </a:spcAft>
                      </a:pPr>
                      <a:r>
                        <a:rPr lang="en-US" sz="1200" b="1">
                          <a:effectLst/>
                          <a:latin typeface="Times New Roman" panose="02020603050405020304" pitchFamily="18" charset="0"/>
                          <a:ea typeface="DengXian"/>
                          <a:cs typeface="Times New Roman" panose="02020603050405020304" pitchFamily="18" charset="0"/>
                        </a:rPr>
                        <a:t> </a:t>
                      </a:r>
                      <a:endParaRPr lang="en-US" sz="1100">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dbl" algn="ctr">
                      <a:solidFill>
                        <a:srgbClr val="000000"/>
                      </a:solidFill>
                      <a:prstDash val="solid"/>
                      <a:round/>
                      <a:headEnd type="none" w="med" len="med"/>
                      <a:tailEnd type="none" w="med" len="med"/>
                    </a:lnB>
                  </a:tcPr>
                </a:tc>
                <a:tc gridSpan="5">
                  <a:txBody>
                    <a:bodyPr/>
                    <a:lstStyle/>
                    <a:p>
                      <a:pPr marL="0" marR="0" algn="ctr">
                        <a:lnSpc>
                          <a:spcPct val="107000"/>
                        </a:lnSpc>
                        <a:spcBef>
                          <a:spcPts val="0"/>
                        </a:spcBef>
                        <a:spcAft>
                          <a:spcPts val="0"/>
                        </a:spcAft>
                      </a:pPr>
                      <a:r>
                        <a:rPr lang="en-US" sz="1400" b="1">
                          <a:solidFill>
                            <a:srgbClr val="C00000"/>
                          </a:solidFill>
                          <a:effectLst/>
                          <a:latin typeface="Times New Roman" panose="02020603050405020304" pitchFamily="18" charset="0"/>
                          <a:ea typeface="DengXian"/>
                          <a:cs typeface="Times New Roman" panose="02020603050405020304" pitchFamily="18" charset="0"/>
                        </a:rPr>
                        <a:t>Public-Key Encryption</a:t>
                      </a:r>
                      <a:endParaRPr lang="en-US" sz="1100">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2CC"/>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78530181"/>
                  </a:ext>
                </a:extLst>
              </a:tr>
              <a:tr h="217521">
                <a:tc vMerge="1">
                  <a:txBody>
                    <a:bodyPr/>
                    <a:lstStyle/>
                    <a:p>
                      <a:endParaRPr lang="en-US"/>
                    </a:p>
                  </a:txBody>
                  <a:tcPr/>
                </a:tc>
                <a:tc gridSpan="2">
                  <a:txBody>
                    <a:bodyPr/>
                    <a:lstStyle/>
                    <a:p>
                      <a:pPr marL="0" marR="0" algn="ctr">
                        <a:lnSpc>
                          <a:spcPct val="107000"/>
                        </a:lnSpc>
                        <a:spcBef>
                          <a:spcPts val="0"/>
                        </a:spcBef>
                        <a:spcAft>
                          <a:spcPts val="0"/>
                        </a:spcAft>
                      </a:pPr>
                      <a:r>
                        <a:rPr lang="en-US" sz="1200" b="1">
                          <a:effectLst/>
                          <a:latin typeface="Times New Roman" panose="02020603050405020304" pitchFamily="18" charset="0"/>
                          <a:ea typeface="DengXian"/>
                          <a:cs typeface="Times New Roman" panose="02020603050405020304" pitchFamily="18" charset="0"/>
                        </a:rPr>
                        <a:t>Lattice-based/Ring-LWE</a:t>
                      </a:r>
                      <a:endParaRPr lang="en-US" sz="1100">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dbl" algn="ctr">
                      <a:solidFill>
                        <a:srgbClr val="000000"/>
                      </a:solidFill>
                      <a:prstDash val="solid"/>
                      <a:round/>
                      <a:headEnd type="none" w="med" len="med"/>
                      <a:tailEnd type="none" w="med" len="med"/>
                    </a:lnB>
                    <a:solidFill>
                      <a:srgbClr val="FFF2CC"/>
                    </a:solidFill>
                  </a:tcPr>
                </a:tc>
                <a:tc hMerge="1">
                  <a:txBody>
                    <a:bodyPr/>
                    <a:lstStyle/>
                    <a:p>
                      <a:endParaRPr lang="en-US"/>
                    </a:p>
                  </a:txBody>
                  <a:tcPr/>
                </a:tc>
                <a:tc gridSpan="2">
                  <a:txBody>
                    <a:bodyPr/>
                    <a:lstStyle/>
                    <a:p>
                      <a:pPr marL="0" marR="0" algn="ctr">
                        <a:lnSpc>
                          <a:spcPct val="107000"/>
                        </a:lnSpc>
                        <a:spcBef>
                          <a:spcPts val="0"/>
                        </a:spcBef>
                        <a:spcAft>
                          <a:spcPts val="0"/>
                        </a:spcAft>
                      </a:pPr>
                      <a:r>
                        <a:rPr lang="en-US" sz="1200" b="1">
                          <a:effectLst/>
                          <a:latin typeface="Times New Roman" panose="02020603050405020304" pitchFamily="18" charset="0"/>
                          <a:ea typeface="DengXian"/>
                          <a:cs typeface="Times New Roman" panose="02020603050405020304" pitchFamily="18" charset="0"/>
                        </a:rPr>
                        <a:t>Code-based</a:t>
                      </a:r>
                      <a:endParaRPr lang="en-US" sz="1100">
                        <a:effectLst/>
                        <a:latin typeface="Calibri" panose="020F0502020204030204" pitchFamily="34" charset="0"/>
                        <a:ea typeface="DengXian"/>
                        <a:cs typeface="Times New Roman" panose="02020603050405020304" pitchFamily="18" charset="0"/>
                      </a:endParaRPr>
                    </a:p>
                  </a:txBody>
                  <a:tcPr marL="68580" marR="68580" marT="0" marB="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dbl" algn="ctr">
                      <a:solidFill>
                        <a:srgbClr val="000000"/>
                      </a:solidFill>
                      <a:prstDash val="solid"/>
                      <a:round/>
                      <a:headEnd type="none" w="med" len="med"/>
                      <a:tailEnd type="none" w="med" len="med"/>
                    </a:lnB>
                    <a:solidFill>
                      <a:srgbClr val="FFF2CC"/>
                    </a:solidFill>
                  </a:tcPr>
                </a:tc>
                <a:tc hMerge="1">
                  <a:txBody>
                    <a:bodyPr/>
                    <a:lstStyle/>
                    <a:p>
                      <a:endParaRPr lang="en-US"/>
                    </a:p>
                  </a:txBody>
                  <a:tcPr/>
                </a:tc>
                <a:tc>
                  <a:txBody>
                    <a:bodyPr/>
                    <a:lstStyle/>
                    <a:p>
                      <a:pPr marL="0" marR="0" algn="ctr">
                        <a:lnSpc>
                          <a:spcPct val="107000"/>
                        </a:lnSpc>
                        <a:spcBef>
                          <a:spcPts val="0"/>
                        </a:spcBef>
                        <a:spcAft>
                          <a:spcPts val="0"/>
                        </a:spcAft>
                      </a:pPr>
                      <a:r>
                        <a:rPr lang="en-US" sz="1200" b="1">
                          <a:effectLst/>
                          <a:latin typeface="Times New Roman" panose="02020603050405020304" pitchFamily="18" charset="0"/>
                          <a:ea typeface="DengXian"/>
                          <a:cs typeface="Times New Roman" panose="02020603050405020304" pitchFamily="18" charset="0"/>
                        </a:rPr>
                        <a:t>Other</a:t>
                      </a:r>
                      <a:endParaRPr lang="en-US" sz="1100">
                        <a:effectLst/>
                        <a:latin typeface="Calibri" panose="020F0502020204030204" pitchFamily="34" charset="0"/>
                        <a:ea typeface="DengXian"/>
                        <a:cs typeface="Times New Roman" panose="02020603050405020304" pitchFamily="18" charset="0"/>
                      </a:endParaRPr>
                    </a:p>
                  </a:txBody>
                  <a:tcPr marL="68580" marR="68580" marT="0" marB="0" anchor="ctr">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dbl"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val="475147238"/>
                  </a:ext>
                </a:extLst>
              </a:tr>
              <a:tr h="217521">
                <a:tc>
                  <a:txBody>
                    <a:bodyPr/>
                    <a:lstStyle/>
                    <a:p>
                      <a:pPr marL="0" marR="0" algn="ctr">
                        <a:lnSpc>
                          <a:spcPct val="107000"/>
                        </a:lnSpc>
                        <a:spcBef>
                          <a:spcPts val="0"/>
                        </a:spcBef>
                        <a:spcAft>
                          <a:spcPts val="0"/>
                        </a:spcAft>
                      </a:pPr>
                      <a:r>
                        <a:rPr lang="en-US" sz="1200" b="1">
                          <a:effectLst/>
                          <a:latin typeface="Times New Roman" panose="02020603050405020304" pitchFamily="18" charset="0"/>
                          <a:ea typeface="DengXian"/>
                          <a:cs typeface="Times New Roman" panose="02020603050405020304" pitchFamily="18" charset="0"/>
                        </a:rPr>
                        <a:t>1</a:t>
                      </a:r>
                      <a:endParaRPr lang="en-US" sz="1100">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dbl"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100" u="sng">
                          <a:solidFill>
                            <a:srgbClr val="0563C1"/>
                          </a:solidFill>
                          <a:effectLst/>
                          <a:latin typeface="Times New Roman" panose="02020603050405020304" pitchFamily="18" charset="0"/>
                          <a:ea typeface="DengXian"/>
                          <a:cs typeface="Times New Roman" panose="02020603050405020304" pitchFamily="18" charset="0"/>
                          <a:hlinkClick r:id="rId3"/>
                        </a:rPr>
                        <a:t>NTRU Prime</a:t>
                      </a:r>
                      <a:r>
                        <a:rPr lang="en-US" sz="1100">
                          <a:effectLst/>
                          <a:latin typeface="Times New Roman" panose="02020603050405020304" pitchFamily="18" charset="0"/>
                          <a:ea typeface="DengXian"/>
                          <a:cs typeface="Times New Roman" panose="02020603050405020304" pitchFamily="18" charset="0"/>
                        </a:rPr>
                        <a:t> </a:t>
                      </a:r>
                      <a:endParaRPr lang="en-US" sz="1100">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dbl"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r">
                        <a:lnSpc>
                          <a:spcPct val="107000"/>
                        </a:lnSpc>
                        <a:spcBef>
                          <a:spcPts val="0"/>
                        </a:spcBef>
                        <a:spcAft>
                          <a:spcPts val="0"/>
                        </a:spcAft>
                      </a:pPr>
                      <a:r>
                        <a:rPr lang="en-US" sz="1000">
                          <a:solidFill>
                            <a:srgbClr val="7F7F7F"/>
                          </a:solidFill>
                          <a:effectLst/>
                          <a:latin typeface="Times New Roman" panose="02020603050405020304" pitchFamily="18" charset="0"/>
                          <a:ea typeface="DengXian"/>
                          <a:cs typeface="Times New Roman" panose="02020603050405020304" pitchFamily="18" charset="0"/>
                        </a:rPr>
                        <a:t>(R-lattice)</a:t>
                      </a:r>
                      <a:endParaRPr lang="en-US" sz="1100">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28575" cap="flat" cmpd="sng" algn="ctr">
                      <a:solidFill>
                        <a:srgbClr val="000000"/>
                      </a:solidFill>
                      <a:prstDash val="solid"/>
                      <a:round/>
                      <a:headEnd type="none" w="med" len="med"/>
                      <a:tailEnd type="none" w="med" len="med"/>
                    </a:lnR>
                    <a:lnT w="19050" cap="flat" cmpd="dbl"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100" u="sng">
                          <a:solidFill>
                            <a:srgbClr val="0563C1"/>
                          </a:solidFill>
                          <a:effectLst/>
                          <a:latin typeface="Times New Roman" panose="02020603050405020304" pitchFamily="18" charset="0"/>
                          <a:ea typeface="DengXian"/>
                          <a:cs typeface="Times New Roman" panose="02020603050405020304" pitchFamily="18" charset="0"/>
                          <a:hlinkClick r:id="rId4"/>
                        </a:rPr>
                        <a:t>Classic McEliece</a:t>
                      </a:r>
                      <a:r>
                        <a:rPr lang="en-US" sz="1100">
                          <a:effectLst/>
                          <a:latin typeface="Times New Roman" panose="02020603050405020304" pitchFamily="18" charset="0"/>
                          <a:ea typeface="DengXian"/>
                          <a:cs typeface="Times New Roman" panose="02020603050405020304" pitchFamily="18" charset="0"/>
                        </a:rPr>
                        <a:t> </a:t>
                      </a:r>
                      <a:endParaRPr lang="en-US" sz="1100">
                        <a:effectLst/>
                        <a:latin typeface="Calibri" panose="020F0502020204030204" pitchFamily="34" charset="0"/>
                        <a:ea typeface="DengXian"/>
                        <a:cs typeface="Times New Roman" panose="02020603050405020304" pitchFamily="18" charset="0"/>
                      </a:endParaRPr>
                    </a:p>
                  </a:txBody>
                  <a:tcPr marL="68580" marR="68580" marT="0" marB="0" anchor="ctr">
                    <a:lnL w="28575"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dbl"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r">
                        <a:lnSpc>
                          <a:spcPct val="107000"/>
                        </a:lnSpc>
                        <a:spcBef>
                          <a:spcPts val="0"/>
                        </a:spcBef>
                        <a:spcAft>
                          <a:spcPts val="0"/>
                        </a:spcAft>
                      </a:pPr>
                      <a:r>
                        <a:rPr lang="en-US" sz="1000">
                          <a:solidFill>
                            <a:srgbClr val="7F7F7F"/>
                          </a:solidFill>
                          <a:effectLst/>
                          <a:latin typeface="Times New Roman" panose="02020603050405020304" pitchFamily="18" charset="0"/>
                          <a:ea typeface="DengXian"/>
                          <a:cs typeface="Times New Roman" panose="02020603050405020304" pitchFamily="18" charset="0"/>
                        </a:rPr>
                        <a:t>(Binary Goppa)</a:t>
                      </a:r>
                      <a:endParaRPr lang="en-US" sz="1100">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28575" cap="flat" cmpd="sng" algn="ctr">
                      <a:solidFill>
                        <a:srgbClr val="000000"/>
                      </a:solidFill>
                      <a:prstDash val="solid"/>
                      <a:round/>
                      <a:headEnd type="none" w="med" len="med"/>
                      <a:tailEnd type="none" w="med" len="med"/>
                    </a:lnR>
                    <a:lnT w="19050" cap="flat" cmpd="dbl"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100">
                          <a:effectLst/>
                          <a:latin typeface="Times New Roman" panose="02020603050405020304" pitchFamily="18" charset="0"/>
                          <a:ea typeface="DengXian"/>
                          <a:cs typeface="Times New Roman" panose="02020603050405020304" pitchFamily="18" charset="0"/>
                        </a:rPr>
                        <a:t> </a:t>
                      </a:r>
                      <a:endParaRPr lang="en-US" sz="1100">
                        <a:effectLst/>
                        <a:latin typeface="Calibri" panose="020F0502020204030204" pitchFamily="34" charset="0"/>
                        <a:ea typeface="DengXian"/>
                        <a:cs typeface="Times New Roman" panose="02020603050405020304" pitchFamily="18" charset="0"/>
                      </a:endParaRPr>
                    </a:p>
                  </a:txBody>
                  <a:tcPr marL="68580" marR="68580" marT="0" marB="0" anchor="ctr">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dbl"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97008912"/>
                  </a:ext>
                </a:extLst>
              </a:tr>
              <a:tr h="217521">
                <a:tc>
                  <a:txBody>
                    <a:bodyPr/>
                    <a:lstStyle/>
                    <a:p>
                      <a:pPr marL="0" marR="0" algn="ctr">
                        <a:lnSpc>
                          <a:spcPct val="107000"/>
                        </a:lnSpc>
                        <a:spcBef>
                          <a:spcPts val="0"/>
                        </a:spcBef>
                        <a:spcAft>
                          <a:spcPts val="0"/>
                        </a:spcAft>
                      </a:pPr>
                      <a:r>
                        <a:rPr lang="en-US" sz="1200" b="1">
                          <a:effectLst/>
                          <a:latin typeface="Times New Roman" panose="02020603050405020304" pitchFamily="18" charset="0"/>
                          <a:ea typeface="DengXian"/>
                          <a:cs typeface="Times New Roman" panose="02020603050405020304" pitchFamily="18" charset="0"/>
                        </a:rPr>
                        <a:t>2</a:t>
                      </a:r>
                      <a:endParaRPr lang="en-US" sz="1100">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100" u="sng" dirty="0">
                          <a:solidFill>
                            <a:srgbClr val="0563C1"/>
                          </a:solidFill>
                          <a:effectLst/>
                          <a:latin typeface="Times New Roman" panose="02020603050405020304" pitchFamily="18" charset="0"/>
                          <a:ea typeface="DengXian"/>
                          <a:cs typeface="Times New Roman" panose="02020603050405020304" pitchFamily="18" charset="0"/>
                          <a:hlinkClick r:id="rId5"/>
                        </a:rPr>
                        <a:t>NTRU</a:t>
                      </a:r>
                      <a:r>
                        <a:rPr lang="en-US" sz="1100" dirty="0">
                          <a:effectLst/>
                          <a:latin typeface="Times New Roman" panose="02020603050405020304" pitchFamily="18" charset="0"/>
                          <a:ea typeface="DengXian"/>
                          <a:cs typeface="Times New Roman" panose="02020603050405020304" pitchFamily="18" charset="0"/>
                        </a:rPr>
                        <a:t> </a:t>
                      </a:r>
                      <a:r>
                        <a:rPr lang="en-US" sz="1100" dirty="0">
                          <a:solidFill>
                            <a:srgbClr val="538135"/>
                          </a:solidFill>
                          <a:effectLst/>
                          <a:latin typeface="Times New Roman" panose="02020603050405020304" pitchFamily="18" charset="0"/>
                          <a:ea typeface="DengXian"/>
                          <a:cs typeface="Times New Roman" panose="02020603050405020304" pitchFamily="18" charset="0"/>
                        </a:rPr>
                        <a:t/>
                      </a:r>
                      <a:br>
                        <a:rPr lang="en-US" sz="1100" dirty="0">
                          <a:solidFill>
                            <a:srgbClr val="538135"/>
                          </a:solidFill>
                          <a:effectLst/>
                          <a:latin typeface="Times New Roman" panose="02020603050405020304" pitchFamily="18" charset="0"/>
                          <a:ea typeface="DengXian"/>
                          <a:cs typeface="Times New Roman" panose="02020603050405020304" pitchFamily="18" charset="0"/>
                        </a:rPr>
                      </a:br>
                      <a:r>
                        <a:rPr lang="en-US" sz="1000" i="1" dirty="0">
                          <a:solidFill>
                            <a:srgbClr val="7F7F7F"/>
                          </a:solidFill>
                          <a:effectLst/>
                          <a:latin typeface="Times New Roman" panose="02020603050405020304" pitchFamily="18" charset="0"/>
                          <a:ea typeface="DengXian"/>
                          <a:cs typeface="Times New Roman" panose="02020603050405020304" pitchFamily="18" charset="0"/>
                        </a:rPr>
                        <a:t>European Encryption Standard</a:t>
                      </a:r>
                      <a:endParaRPr lang="en-US" sz="1100" dirty="0">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r">
                        <a:lnSpc>
                          <a:spcPct val="107000"/>
                        </a:lnSpc>
                        <a:spcBef>
                          <a:spcPts val="0"/>
                        </a:spcBef>
                        <a:spcAft>
                          <a:spcPts val="0"/>
                        </a:spcAft>
                      </a:pPr>
                      <a:r>
                        <a:rPr lang="en-US" sz="1000">
                          <a:solidFill>
                            <a:srgbClr val="7F7F7F"/>
                          </a:solidFill>
                          <a:effectLst/>
                          <a:latin typeface="Times New Roman" panose="02020603050405020304" pitchFamily="18" charset="0"/>
                          <a:ea typeface="DengXian"/>
                          <a:cs typeface="Times New Roman" panose="02020603050405020304" pitchFamily="18" charset="0"/>
                        </a:rPr>
                        <a:t>(R-lattice)</a:t>
                      </a:r>
                      <a:endParaRPr lang="en-US" sz="1100">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100" u="sng">
                          <a:solidFill>
                            <a:srgbClr val="0563C1"/>
                          </a:solidFill>
                          <a:effectLst/>
                          <a:latin typeface="Times New Roman" panose="02020603050405020304" pitchFamily="18" charset="0"/>
                          <a:ea typeface="DengXian"/>
                          <a:cs typeface="Times New Roman" panose="02020603050405020304" pitchFamily="18" charset="0"/>
                          <a:hlinkClick r:id="rId6"/>
                        </a:rPr>
                        <a:t>HQC</a:t>
                      </a:r>
                      <a:r>
                        <a:rPr lang="en-US" sz="1100">
                          <a:effectLst/>
                          <a:latin typeface="Times New Roman" panose="02020603050405020304" pitchFamily="18" charset="0"/>
                          <a:ea typeface="DengXian"/>
                          <a:cs typeface="Times New Roman" panose="02020603050405020304" pitchFamily="18" charset="0"/>
                        </a:rPr>
                        <a:t> </a:t>
                      </a:r>
                      <a:endParaRPr lang="en-US" sz="1100">
                        <a:effectLst/>
                        <a:latin typeface="Calibri" panose="020F0502020204030204" pitchFamily="34" charset="0"/>
                        <a:ea typeface="DengXian"/>
                        <a:cs typeface="Times New Roman" panose="02020603050405020304" pitchFamily="18" charset="0"/>
                      </a:endParaRPr>
                    </a:p>
                  </a:txBody>
                  <a:tcPr marL="68580" marR="68580" marT="0" marB="0" anchor="ctr">
                    <a:lnL w="28575"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r">
                        <a:lnSpc>
                          <a:spcPct val="107000"/>
                        </a:lnSpc>
                        <a:spcBef>
                          <a:spcPts val="0"/>
                        </a:spcBef>
                        <a:spcAft>
                          <a:spcPts val="0"/>
                        </a:spcAft>
                      </a:pPr>
                      <a:r>
                        <a:rPr lang="en-US" sz="1000">
                          <a:solidFill>
                            <a:srgbClr val="7F7F7F"/>
                          </a:solidFill>
                          <a:effectLst/>
                          <a:latin typeface="Times New Roman" panose="02020603050405020304" pitchFamily="18" charset="0"/>
                          <a:ea typeface="DengXian"/>
                          <a:cs typeface="Times New Roman" panose="02020603050405020304" pitchFamily="18" charset="0"/>
                        </a:rPr>
                        <a:t>(BCH &amp; cyclic)</a:t>
                      </a:r>
                      <a:endParaRPr lang="en-US" sz="1100">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100">
                          <a:effectLst/>
                          <a:latin typeface="Times New Roman" panose="02020603050405020304" pitchFamily="18" charset="0"/>
                          <a:ea typeface="DengXian"/>
                          <a:cs typeface="Times New Roman" panose="02020603050405020304" pitchFamily="18" charset="0"/>
                        </a:rPr>
                        <a:t> </a:t>
                      </a:r>
                      <a:endParaRPr lang="en-US" sz="1100">
                        <a:effectLst/>
                        <a:latin typeface="Calibri" panose="020F0502020204030204" pitchFamily="34" charset="0"/>
                        <a:ea typeface="DengXian"/>
                        <a:cs typeface="Times New Roman" panose="02020603050405020304" pitchFamily="18" charset="0"/>
                      </a:endParaRPr>
                    </a:p>
                  </a:txBody>
                  <a:tcPr marL="68580" marR="68580" marT="0" marB="0" anchor="ctr">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5858057"/>
                  </a:ext>
                </a:extLst>
              </a:tr>
              <a:tr h="217521">
                <a:tc>
                  <a:txBody>
                    <a:bodyPr/>
                    <a:lstStyle/>
                    <a:p>
                      <a:pPr marL="0" marR="0" algn="ctr">
                        <a:lnSpc>
                          <a:spcPct val="107000"/>
                        </a:lnSpc>
                        <a:spcBef>
                          <a:spcPts val="0"/>
                        </a:spcBef>
                        <a:spcAft>
                          <a:spcPts val="0"/>
                        </a:spcAft>
                      </a:pPr>
                      <a:r>
                        <a:rPr lang="en-US" sz="1200" b="1">
                          <a:effectLst/>
                          <a:latin typeface="Times New Roman" panose="02020603050405020304" pitchFamily="18" charset="0"/>
                          <a:ea typeface="DengXian"/>
                          <a:cs typeface="Times New Roman" panose="02020603050405020304" pitchFamily="18" charset="0"/>
                        </a:rPr>
                        <a:t>3</a:t>
                      </a:r>
                      <a:endParaRPr lang="en-US" sz="1100">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100" u="sng">
                          <a:solidFill>
                            <a:srgbClr val="0563C1"/>
                          </a:solidFill>
                          <a:effectLst/>
                          <a:latin typeface="Times New Roman" panose="02020603050405020304" pitchFamily="18" charset="0"/>
                          <a:ea typeface="DengXian"/>
                          <a:cs typeface="Times New Roman" panose="02020603050405020304" pitchFamily="18" charset="0"/>
                          <a:hlinkClick r:id="rId7"/>
                        </a:rPr>
                        <a:t>LAC</a:t>
                      </a:r>
                      <a:r>
                        <a:rPr lang="en-US" sz="1100">
                          <a:effectLst/>
                          <a:latin typeface="Times New Roman" panose="02020603050405020304" pitchFamily="18" charset="0"/>
                          <a:ea typeface="DengXian"/>
                          <a:cs typeface="Times New Roman" panose="02020603050405020304" pitchFamily="18" charset="0"/>
                        </a:rPr>
                        <a:t> </a:t>
                      </a:r>
                      <a:endParaRPr lang="en-US" sz="1100">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r">
                        <a:lnSpc>
                          <a:spcPct val="107000"/>
                        </a:lnSpc>
                        <a:spcBef>
                          <a:spcPts val="0"/>
                        </a:spcBef>
                        <a:spcAft>
                          <a:spcPts val="0"/>
                        </a:spcAft>
                      </a:pPr>
                      <a:r>
                        <a:rPr lang="en-US" sz="1000">
                          <a:solidFill>
                            <a:srgbClr val="7F7F7F"/>
                          </a:solidFill>
                          <a:effectLst/>
                          <a:latin typeface="Times New Roman" panose="02020603050405020304" pitchFamily="18" charset="0"/>
                          <a:ea typeface="DengXian"/>
                          <a:cs typeface="Times New Roman" panose="02020603050405020304" pitchFamily="18" charset="0"/>
                        </a:rPr>
                        <a:t>(R-LWE)</a:t>
                      </a:r>
                      <a:endParaRPr lang="en-US" sz="1100">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100" u="sng">
                          <a:solidFill>
                            <a:srgbClr val="0563C1"/>
                          </a:solidFill>
                          <a:effectLst/>
                          <a:latin typeface="Times New Roman" panose="02020603050405020304" pitchFamily="18" charset="0"/>
                          <a:ea typeface="DengXian"/>
                          <a:cs typeface="Times New Roman" panose="02020603050405020304" pitchFamily="18" charset="0"/>
                          <a:hlinkClick r:id="rId8"/>
                        </a:rPr>
                        <a:t>RQC</a:t>
                      </a:r>
                      <a:r>
                        <a:rPr lang="en-US" sz="1100">
                          <a:effectLst/>
                          <a:latin typeface="Times New Roman" panose="02020603050405020304" pitchFamily="18" charset="0"/>
                          <a:ea typeface="DengXian"/>
                          <a:cs typeface="Times New Roman" panose="02020603050405020304" pitchFamily="18" charset="0"/>
                        </a:rPr>
                        <a:t> </a:t>
                      </a:r>
                      <a:endParaRPr lang="en-US" sz="1100">
                        <a:effectLst/>
                        <a:latin typeface="Calibri" panose="020F0502020204030204" pitchFamily="34" charset="0"/>
                        <a:ea typeface="DengXian"/>
                        <a:cs typeface="Times New Roman" panose="02020603050405020304" pitchFamily="18" charset="0"/>
                      </a:endParaRPr>
                    </a:p>
                  </a:txBody>
                  <a:tcPr marL="68580" marR="68580" marT="0" marB="0" anchor="ctr">
                    <a:lnL w="28575"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r">
                        <a:lnSpc>
                          <a:spcPct val="107000"/>
                        </a:lnSpc>
                        <a:spcBef>
                          <a:spcPts val="0"/>
                        </a:spcBef>
                        <a:spcAft>
                          <a:spcPts val="0"/>
                        </a:spcAft>
                      </a:pPr>
                      <a:r>
                        <a:rPr lang="en-US" sz="1000" dirty="0">
                          <a:solidFill>
                            <a:srgbClr val="7F7F7F"/>
                          </a:solidFill>
                          <a:effectLst/>
                          <a:latin typeface="Times New Roman" panose="02020603050405020304" pitchFamily="18" charset="0"/>
                          <a:ea typeface="DengXian"/>
                          <a:cs typeface="Times New Roman" panose="02020603050405020304" pitchFamily="18" charset="0"/>
                        </a:rPr>
                        <a:t>(cyclic)</a:t>
                      </a:r>
                      <a:endParaRPr lang="en-US" sz="1100" dirty="0">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100" dirty="0">
                          <a:effectLst/>
                          <a:latin typeface="Times New Roman" panose="02020603050405020304" pitchFamily="18" charset="0"/>
                          <a:ea typeface="DengXian"/>
                          <a:cs typeface="Times New Roman" panose="02020603050405020304" pitchFamily="18" charset="0"/>
                        </a:rPr>
                        <a:t> </a:t>
                      </a:r>
                      <a:endParaRPr lang="en-US" sz="1100" dirty="0">
                        <a:effectLst/>
                        <a:latin typeface="Calibri" panose="020F0502020204030204" pitchFamily="34" charset="0"/>
                        <a:ea typeface="DengXian"/>
                        <a:cs typeface="Times New Roman" panose="02020603050405020304" pitchFamily="18" charset="0"/>
                      </a:endParaRPr>
                    </a:p>
                  </a:txBody>
                  <a:tcPr marL="68580" marR="68580" marT="0" marB="0" anchor="ctr">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63884712"/>
                  </a:ext>
                </a:extLst>
              </a:tr>
              <a:tr h="217521">
                <a:tc>
                  <a:txBody>
                    <a:bodyPr/>
                    <a:lstStyle/>
                    <a:p>
                      <a:pPr marL="0" marR="0" algn="ctr">
                        <a:lnSpc>
                          <a:spcPct val="107000"/>
                        </a:lnSpc>
                        <a:spcBef>
                          <a:spcPts val="0"/>
                        </a:spcBef>
                        <a:spcAft>
                          <a:spcPts val="0"/>
                        </a:spcAft>
                      </a:pPr>
                      <a:r>
                        <a:rPr lang="en-US" sz="1200" b="1">
                          <a:effectLst/>
                          <a:latin typeface="Times New Roman" panose="02020603050405020304" pitchFamily="18" charset="0"/>
                          <a:ea typeface="DengXian"/>
                          <a:cs typeface="Times New Roman" panose="02020603050405020304" pitchFamily="18" charset="0"/>
                        </a:rPr>
                        <a:t>4</a:t>
                      </a:r>
                      <a:endParaRPr lang="en-US" sz="1100">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100" u="sng">
                          <a:solidFill>
                            <a:srgbClr val="0563C1"/>
                          </a:solidFill>
                          <a:effectLst/>
                          <a:latin typeface="Times New Roman" panose="02020603050405020304" pitchFamily="18" charset="0"/>
                          <a:ea typeface="DengXian"/>
                          <a:cs typeface="Times New Roman" panose="02020603050405020304" pitchFamily="18" charset="0"/>
                          <a:hlinkClick r:id="rId9"/>
                        </a:rPr>
                        <a:t>SABER</a:t>
                      </a:r>
                      <a:r>
                        <a:rPr lang="en-US" sz="1100">
                          <a:effectLst/>
                          <a:latin typeface="Times New Roman" panose="02020603050405020304" pitchFamily="18" charset="0"/>
                          <a:ea typeface="DengXian"/>
                          <a:cs typeface="Times New Roman" panose="02020603050405020304" pitchFamily="18" charset="0"/>
                        </a:rPr>
                        <a:t> </a:t>
                      </a:r>
                      <a:endParaRPr lang="en-US" sz="1100">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r">
                        <a:lnSpc>
                          <a:spcPct val="107000"/>
                        </a:lnSpc>
                        <a:spcBef>
                          <a:spcPts val="0"/>
                        </a:spcBef>
                        <a:spcAft>
                          <a:spcPts val="0"/>
                        </a:spcAft>
                      </a:pPr>
                      <a:r>
                        <a:rPr lang="en-US" sz="1000">
                          <a:solidFill>
                            <a:srgbClr val="7F7F7F"/>
                          </a:solidFill>
                          <a:effectLst/>
                          <a:latin typeface="Times New Roman" panose="02020603050405020304" pitchFamily="18" charset="0"/>
                          <a:ea typeface="DengXian"/>
                          <a:cs typeface="Times New Roman" panose="02020603050405020304" pitchFamily="18" charset="0"/>
                        </a:rPr>
                        <a:t>(Mod-LWR)</a:t>
                      </a:r>
                      <a:endParaRPr lang="en-US" sz="1100">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100" u="sng">
                          <a:solidFill>
                            <a:srgbClr val="0563C1"/>
                          </a:solidFill>
                          <a:effectLst/>
                          <a:latin typeface="Times New Roman" panose="02020603050405020304" pitchFamily="18" charset="0"/>
                          <a:ea typeface="DengXian"/>
                          <a:cs typeface="Times New Roman" panose="02020603050405020304" pitchFamily="18" charset="0"/>
                          <a:hlinkClick r:id="rId10"/>
                        </a:rPr>
                        <a:t>LEDA</a:t>
                      </a:r>
                      <a:r>
                        <a:rPr lang="en-US" sz="1100">
                          <a:effectLst/>
                          <a:latin typeface="Times New Roman" panose="02020603050405020304" pitchFamily="18" charset="0"/>
                          <a:ea typeface="DengXian"/>
                          <a:cs typeface="Times New Roman" panose="02020603050405020304" pitchFamily="18" charset="0"/>
                        </a:rPr>
                        <a:t> </a:t>
                      </a:r>
                      <a:endParaRPr lang="en-US" sz="1100">
                        <a:effectLst/>
                        <a:latin typeface="Calibri" panose="020F0502020204030204" pitchFamily="34" charset="0"/>
                        <a:ea typeface="DengXian"/>
                        <a:cs typeface="Times New Roman" panose="02020603050405020304" pitchFamily="18" charset="0"/>
                      </a:endParaRPr>
                    </a:p>
                  </a:txBody>
                  <a:tcPr marL="68580" marR="68580" marT="0" marB="0" anchor="ctr">
                    <a:lnL w="28575"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r">
                        <a:lnSpc>
                          <a:spcPct val="107000"/>
                        </a:lnSpc>
                        <a:spcBef>
                          <a:spcPts val="0"/>
                        </a:spcBef>
                        <a:spcAft>
                          <a:spcPts val="0"/>
                        </a:spcAft>
                      </a:pPr>
                      <a:r>
                        <a:rPr lang="en-US" sz="1000">
                          <a:solidFill>
                            <a:srgbClr val="7F7F7F"/>
                          </a:solidFill>
                          <a:effectLst/>
                          <a:latin typeface="Times New Roman" panose="02020603050405020304" pitchFamily="18" charset="0"/>
                          <a:ea typeface="DengXian"/>
                          <a:cs typeface="Times New Roman" panose="02020603050405020304" pitchFamily="18" charset="0"/>
                        </a:rPr>
                        <a:t>(LDPC)</a:t>
                      </a:r>
                      <a:endParaRPr lang="en-US" sz="1100">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100">
                          <a:effectLst/>
                          <a:latin typeface="Times New Roman" panose="02020603050405020304" pitchFamily="18" charset="0"/>
                          <a:ea typeface="DengXian"/>
                          <a:cs typeface="Times New Roman" panose="02020603050405020304" pitchFamily="18" charset="0"/>
                        </a:rPr>
                        <a:t> </a:t>
                      </a:r>
                      <a:endParaRPr lang="en-US" sz="1100">
                        <a:effectLst/>
                        <a:latin typeface="Calibri" panose="020F0502020204030204" pitchFamily="34" charset="0"/>
                        <a:ea typeface="DengXian"/>
                        <a:cs typeface="Times New Roman" panose="02020603050405020304" pitchFamily="18" charset="0"/>
                      </a:endParaRPr>
                    </a:p>
                  </a:txBody>
                  <a:tcPr marL="68580" marR="68580" marT="0" marB="0" anchor="ctr">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28228198"/>
                  </a:ext>
                </a:extLst>
              </a:tr>
              <a:tr h="217521">
                <a:tc>
                  <a:txBody>
                    <a:bodyPr/>
                    <a:lstStyle/>
                    <a:p>
                      <a:pPr marL="0" marR="0" algn="ctr">
                        <a:lnSpc>
                          <a:spcPct val="107000"/>
                        </a:lnSpc>
                        <a:spcBef>
                          <a:spcPts val="0"/>
                        </a:spcBef>
                        <a:spcAft>
                          <a:spcPts val="0"/>
                        </a:spcAft>
                      </a:pPr>
                      <a:r>
                        <a:rPr lang="en-US" sz="1200" b="1">
                          <a:effectLst/>
                          <a:latin typeface="Times New Roman" panose="02020603050405020304" pitchFamily="18" charset="0"/>
                          <a:ea typeface="DengXian"/>
                          <a:cs typeface="Times New Roman" panose="02020603050405020304" pitchFamily="18" charset="0"/>
                        </a:rPr>
                        <a:t>5</a:t>
                      </a:r>
                      <a:endParaRPr lang="en-US" sz="1100">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100" u="sng">
                          <a:solidFill>
                            <a:srgbClr val="0563C1"/>
                          </a:solidFill>
                          <a:effectLst/>
                          <a:latin typeface="Times New Roman" panose="02020603050405020304" pitchFamily="18" charset="0"/>
                          <a:ea typeface="DengXian"/>
                          <a:cs typeface="Times New Roman" panose="02020603050405020304" pitchFamily="18" charset="0"/>
                          <a:hlinkClick r:id="rId11"/>
                        </a:rPr>
                        <a:t>Round5</a:t>
                      </a:r>
                      <a:r>
                        <a:rPr lang="en-US" sz="1100">
                          <a:effectLst/>
                          <a:latin typeface="Times New Roman" panose="02020603050405020304" pitchFamily="18" charset="0"/>
                          <a:ea typeface="DengXian"/>
                          <a:cs typeface="Times New Roman" panose="02020603050405020304" pitchFamily="18" charset="0"/>
                        </a:rPr>
                        <a:t> </a:t>
                      </a:r>
                      <a:endParaRPr lang="en-US" sz="1100">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r">
                        <a:lnSpc>
                          <a:spcPct val="107000"/>
                        </a:lnSpc>
                        <a:spcBef>
                          <a:spcPts val="0"/>
                        </a:spcBef>
                        <a:spcAft>
                          <a:spcPts val="0"/>
                        </a:spcAft>
                      </a:pPr>
                      <a:r>
                        <a:rPr lang="en-US" sz="1000">
                          <a:solidFill>
                            <a:srgbClr val="7F7F7F"/>
                          </a:solidFill>
                          <a:effectLst/>
                          <a:latin typeface="Times New Roman" panose="02020603050405020304" pitchFamily="18" charset="0"/>
                          <a:ea typeface="DengXian"/>
                          <a:cs typeface="Times New Roman" panose="02020603050405020304" pitchFamily="18" charset="0"/>
                        </a:rPr>
                        <a:t>(R-LWR)</a:t>
                      </a:r>
                      <a:endParaRPr lang="en-US" sz="1100">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100" u="sng">
                          <a:solidFill>
                            <a:srgbClr val="0563C1"/>
                          </a:solidFill>
                          <a:effectLst/>
                          <a:latin typeface="Times New Roman" panose="02020603050405020304" pitchFamily="18" charset="0"/>
                          <a:ea typeface="DengXian"/>
                          <a:cs typeface="Times New Roman" panose="02020603050405020304" pitchFamily="18" charset="0"/>
                          <a:hlinkClick r:id="rId12"/>
                        </a:rPr>
                        <a:t>ROLLO </a:t>
                      </a:r>
                      <a:br>
                        <a:rPr lang="en-US" sz="1100" u="sng">
                          <a:solidFill>
                            <a:srgbClr val="0563C1"/>
                          </a:solidFill>
                          <a:effectLst/>
                          <a:latin typeface="Times New Roman" panose="02020603050405020304" pitchFamily="18" charset="0"/>
                          <a:ea typeface="DengXian"/>
                          <a:cs typeface="Times New Roman" panose="02020603050405020304" pitchFamily="18" charset="0"/>
                          <a:hlinkClick r:id="rId12"/>
                        </a:rPr>
                      </a:br>
                      <a:r>
                        <a:rPr lang="en-US" sz="1100" u="sng">
                          <a:solidFill>
                            <a:srgbClr val="0563C1"/>
                          </a:solidFill>
                          <a:effectLst/>
                          <a:latin typeface="Times New Roman" panose="02020603050405020304" pitchFamily="18" charset="0"/>
                          <a:ea typeface="DengXian"/>
                          <a:cs typeface="Times New Roman" panose="02020603050405020304" pitchFamily="18" charset="0"/>
                          <a:hlinkClick r:id="rId12"/>
                        </a:rPr>
                        <a:t>(LAKE &amp; LOCKER)</a:t>
                      </a:r>
                      <a:r>
                        <a:rPr lang="en-US" sz="1100">
                          <a:effectLst/>
                          <a:latin typeface="Times New Roman" panose="02020603050405020304" pitchFamily="18" charset="0"/>
                          <a:ea typeface="DengXian"/>
                          <a:cs typeface="Times New Roman" panose="02020603050405020304" pitchFamily="18" charset="0"/>
                        </a:rPr>
                        <a:t> </a:t>
                      </a:r>
                      <a:endParaRPr lang="en-US" sz="1100">
                        <a:effectLst/>
                        <a:latin typeface="Calibri" panose="020F0502020204030204" pitchFamily="34" charset="0"/>
                        <a:ea typeface="DengXian"/>
                        <a:cs typeface="Times New Roman" panose="02020603050405020304" pitchFamily="18" charset="0"/>
                      </a:endParaRPr>
                    </a:p>
                  </a:txBody>
                  <a:tcPr marL="68580" marR="68580" marT="0" marB="0" anchor="ctr">
                    <a:lnL w="28575"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r">
                        <a:lnSpc>
                          <a:spcPct val="107000"/>
                        </a:lnSpc>
                        <a:spcBef>
                          <a:spcPts val="0"/>
                        </a:spcBef>
                        <a:spcAft>
                          <a:spcPts val="0"/>
                        </a:spcAft>
                      </a:pPr>
                      <a:r>
                        <a:rPr lang="en-US" sz="1000">
                          <a:solidFill>
                            <a:srgbClr val="7F7F7F"/>
                          </a:solidFill>
                          <a:effectLst/>
                          <a:latin typeface="Times New Roman" panose="02020603050405020304" pitchFamily="18" charset="0"/>
                          <a:ea typeface="DengXian"/>
                          <a:cs typeface="Times New Roman" panose="02020603050405020304" pitchFamily="18" charset="0"/>
                        </a:rPr>
                        <a:t>(LRPC)</a:t>
                      </a:r>
                      <a:endParaRPr lang="en-US" sz="1100">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100" dirty="0">
                          <a:effectLst/>
                          <a:latin typeface="Times New Roman" panose="02020603050405020304" pitchFamily="18" charset="0"/>
                          <a:ea typeface="DengXian"/>
                          <a:cs typeface="Times New Roman" panose="02020603050405020304" pitchFamily="18" charset="0"/>
                        </a:rPr>
                        <a:t> </a:t>
                      </a:r>
                      <a:endParaRPr lang="en-US" sz="1100" dirty="0">
                        <a:effectLst/>
                        <a:latin typeface="Calibri" panose="020F0502020204030204" pitchFamily="34" charset="0"/>
                        <a:ea typeface="DengXian"/>
                        <a:cs typeface="Times New Roman" panose="02020603050405020304" pitchFamily="18" charset="0"/>
                      </a:endParaRPr>
                    </a:p>
                  </a:txBody>
                  <a:tcPr marL="68580" marR="68580" marT="0" marB="0" anchor="ctr">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02125088"/>
                  </a:ext>
                </a:extLst>
              </a:tr>
            </a:tbl>
          </a:graphicData>
        </a:graphic>
      </p:graphicFrame>
      <p:graphicFrame>
        <p:nvGraphicFramePr>
          <p:cNvPr id="8" name="Table 7"/>
          <p:cNvGraphicFramePr>
            <a:graphicFrameLocks noGrp="1"/>
          </p:cNvGraphicFramePr>
          <p:nvPr/>
        </p:nvGraphicFramePr>
        <p:xfrm>
          <a:off x="914401" y="3707836"/>
          <a:ext cx="6231991" cy="2588436"/>
        </p:xfrm>
        <a:graphic>
          <a:graphicData uri="http://schemas.openxmlformats.org/drawingml/2006/table">
            <a:tbl>
              <a:tblPr firstRow="1" firstCol="1" bandRow="1"/>
              <a:tblGrid>
                <a:gridCol w="343327">
                  <a:extLst>
                    <a:ext uri="{9D8B030D-6E8A-4147-A177-3AD203B41FA5}">
                      <a16:colId xmlns:a16="http://schemas.microsoft.com/office/drawing/2014/main" val="4226394818"/>
                    </a:ext>
                  </a:extLst>
                </a:gridCol>
                <a:gridCol w="1805530">
                  <a:extLst>
                    <a:ext uri="{9D8B030D-6E8A-4147-A177-3AD203B41FA5}">
                      <a16:colId xmlns:a16="http://schemas.microsoft.com/office/drawing/2014/main" val="1282801885"/>
                    </a:ext>
                  </a:extLst>
                </a:gridCol>
                <a:gridCol w="827662">
                  <a:extLst>
                    <a:ext uri="{9D8B030D-6E8A-4147-A177-3AD203B41FA5}">
                      <a16:colId xmlns:a16="http://schemas.microsoft.com/office/drawing/2014/main" val="1700097365"/>
                    </a:ext>
                  </a:extLst>
                </a:gridCol>
                <a:gridCol w="1379437">
                  <a:extLst>
                    <a:ext uri="{9D8B030D-6E8A-4147-A177-3AD203B41FA5}">
                      <a16:colId xmlns:a16="http://schemas.microsoft.com/office/drawing/2014/main" val="2906636955"/>
                    </a:ext>
                  </a:extLst>
                </a:gridCol>
                <a:gridCol w="882840">
                  <a:extLst>
                    <a:ext uri="{9D8B030D-6E8A-4147-A177-3AD203B41FA5}">
                      <a16:colId xmlns:a16="http://schemas.microsoft.com/office/drawing/2014/main" val="1641582721"/>
                    </a:ext>
                  </a:extLst>
                </a:gridCol>
                <a:gridCol w="993195">
                  <a:extLst>
                    <a:ext uri="{9D8B030D-6E8A-4147-A177-3AD203B41FA5}">
                      <a16:colId xmlns:a16="http://schemas.microsoft.com/office/drawing/2014/main" val="2089511869"/>
                    </a:ext>
                  </a:extLst>
                </a:gridCol>
              </a:tblGrid>
              <a:tr h="230886">
                <a:tc rowSpan="2">
                  <a:txBody>
                    <a:bodyPr/>
                    <a:lstStyle/>
                    <a:p>
                      <a:pPr marL="0" marR="0" algn="ctr">
                        <a:lnSpc>
                          <a:spcPct val="107000"/>
                        </a:lnSpc>
                        <a:spcBef>
                          <a:spcPts val="0"/>
                        </a:spcBef>
                        <a:spcAft>
                          <a:spcPts val="0"/>
                        </a:spcAft>
                      </a:pPr>
                      <a:r>
                        <a:rPr lang="en-US" sz="1200" b="1">
                          <a:effectLst/>
                          <a:latin typeface="Times New Roman" panose="02020603050405020304" pitchFamily="18" charset="0"/>
                          <a:ea typeface="DengXian"/>
                          <a:cs typeface="Times New Roman" panose="02020603050405020304" pitchFamily="18" charset="0"/>
                        </a:rPr>
                        <a:t> </a:t>
                      </a:r>
                      <a:endParaRPr lang="en-US" sz="1100">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dbl" algn="ctr">
                      <a:solidFill>
                        <a:srgbClr val="000000"/>
                      </a:solidFill>
                      <a:prstDash val="solid"/>
                      <a:round/>
                      <a:headEnd type="none" w="med" len="med"/>
                      <a:tailEnd type="none" w="med" len="med"/>
                    </a:lnB>
                  </a:tcPr>
                </a:tc>
                <a:tc gridSpan="5">
                  <a:txBody>
                    <a:bodyPr/>
                    <a:lstStyle/>
                    <a:p>
                      <a:pPr marL="0" marR="0" algn="ctr">
                        <a:lnSpc>
                          <a:spcPct val="107000"/>
                        </a:lnSpc>
                        <a:spcBef>
                          <a:spcPts val="0"/>
                        </a:spcBef>
                        <a:spcAft>
                          <a:spcPts val="0"/>
                        </a:spcAft>
                      </a:pPr>
                      <a:r>
                        <a:rPr lang="en-US" sz="1400" b="1">
                          <a:solidFill>
                            <a:srgbClr val="C00000"/>
                          </a:solidFill>
                          <a:effectLst/>
                          <a:latin typeface="Times New Roman" panose="02020603050405020304" pitchFamily="18" charset="0"/>
                          <a:ea typeface="DengXian"/>
                          <a:cs typeface="Times New Roman" panose="02020603050405020304" pitchFamily="18" charset="0"/>
                        </a:rPr>
                        <a:t>Key Establishment/Encapsulation </a:t>
                      </a:r>
                      <a:endParaRPr lang="en-US" sz="1100">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885926172"/>
                  </a:ext>
                </a:extLst>
              </a:tr>
              <a:tr h="331514">
                <a:tc vMerge="1">
                  <a:txBody>
                    <a:bodyPr/>
                    <a:lstStyle/>
                    <a:p>
                      <a:endParaRPr lang="en-US"/>
                    </a:p>
                  </a:txBody>
                  <a:tcPr/>
                </a:tc>
                <a:tc gridSpan="2">
                  <a:txBody>
                    <a:bodyPr/>
                    <a:lstStyle/>
                    <a:p>
                      <a:pPr marL="0" marR="0" algn="ctr">
                        <a:lnSpc>
                          <a:spcPct val="107000"/>
                        </a:lnSpc>
                        <a:spcBef>
                          <a:spcPts val="0"/>
                        </a:spcBef>
                        <a:spcAft>
                          <a:spcPts val="0"/>
                        </a:spcAft>
                      </a:pPr>
                      <a:r>
                        <a:rPr lang="en-US" sz="1200" b="1">
                          <a:effectLst/>
                          <a:latin typeface="Times New Roman" panose="02020603050405020304" pitchFamily="18" charset="0"/>
                          <a:ea typeface="DengXian"/>
                          <a:cs typeface="Times New Roman" panose="02020603050405020304" pitchFamily="18" charset="0"/>
                        </a:rPr>
                        <a:t>Lattice-based/Ring-LWE</a:t>
                      </a:r>
                      <a:endParaRPr lang="en-US" sz="1100">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dbl" algn="ctr">
                      <a:solidFill>
                        <a:srgbClr val="000000"/>
                      </a:solidFill>
                      <a:prstDash val="solid"/>
                      <a:round/>
                      <a:headEnd type="none" w="med" len="med"/>
                      <a:tailEnd type="none" w="med" len="med"/>
                    </a:lnB>
                    <a:solidFill>
                      <a:srgbClr val="E2EFD9"/>
                    </a:solidFill>
                  </a:tcPr>
                </a:tc>
                <a:tc hMerge="1">
                  <a:txBody>
                    <a:bodyPr/>
                    <a:lstStyle/>
                    <a:p>
                      <a:endParaRPr lang="en-US"/>
                    </a:p>
                  </a:txBody>
                  <a:tcPr/>
                </a:tc>
                <a:tc gridSpan="2">
                  <a:txBody>
                    <a:bodyPr/>
                    <a:lstStyle/>
                    <a:p>
                      <a:pPr marL="0" marR="0" algn="ctr">
                        <a:lnSpc>
                          <a:spcPct val="107000"/>
                        </a:lnSpc>
                        <a:spcBef>
                          <a:spcPts val="0"/>
                        </a:spcBef>
                        <a:spcAft>
                          <a:spcPts val="0"/>
                        </a:spcAft>
                      </a:pPr>
                      <a:r>
                        <a:rPr lang="en-US" sz="1200" b="1" dirty="0">
                          <a:effectLst/>
                          <a:latin typeface="Times New Roman" panose="02020603050405020304" pitchFamily="18" charset="0"/>
                          <a:ea typeface="DengXian"/>
                          <a:cs typeface="Times New Roman" panose="02020603050405020304" pitchFamily="18" charset="0"/>
                        </a:rPr>
                        <a:t>Code-based</a:t>
                      </a:r>
                      <a:endParaRPr lang="en-US" sz="1100" dirty="0">
                        <a:effectLst/>
                        <a:latin typeface="Calibri" panose="020F0502020204030204" pitchFamily="34" charset="0"/>
                        <a:ea typeface="DengXian"/>
                        <a:cs typeface="Times New Roman" panose="02020603050405020304" pitchFamily="18" charset="0"/>
                      </a:endParaRPr>
                    </a:p>
                  </a:txBody>
                  <a:tcPr marL="68580" marR="68580" marT="0" marB="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dbl" algn="ctr">
                      <a:solidFill>
                        <a:srgbClr val="000000"/>
                      </a:solidFill>
                      <a:prstDash val="solid"/>
                      <a:round/>
                      <a:headEnd type="none" w="med" len="med"/>
                      <a:tailEnd type="none" w="med" len="med"/>
                    </a:lnB>
                    <a:solidFill>
                      <a:srgbClr val="E2EFD9"/>
                    </a:solidFill>
                  </a:tcPr>
                </a:tc>
                <a:tc hMerge="1">
                  <a:txBody>
                    <a:bodyPr/>
                    <a:lstStyle/>
                    <a:p>
                      <a:endParaRPr lang="en-US"/>
                    </a:p>
                  </a:txBody>
                  <a:tcPr/>
                </a:tc>
                <a:tc>
                  <a:txBody>
                    <a:bodyPr/>
                    <a:lstStyle/>
                    <a:p>
                      <a:pPr marL="0" marR="0" algn="ctr">
                        <a:lnSpc>
                          <a:spcPct val="107000"/>
                        </a:lnSpc>
                        <a:spcBef>
                          <a:spcPts val="0"/>
                        </a:spcBef>
                        <a:spcAft>
                          <a:spcPts val="0"/>
                        </a:spcAft>
                      </a:pPr>
                      <a:r>
                        <a:rPr lang="en-US" sz="1200" b="1">
                          <a:effectLst/>
                          <a:latin typeface="Times New Roman" panose="02020603050405020304" pitchFamily="18" charset="0"/>
                          <a:ea typeface="DengXian"/>
                          <a:cs typeface="Times New Roman" panose="02020603050405020304" pitchFamily="18" charset="0"/>
                        </a:rPr>
                        <a:t>Other</a:t>
                      </a:r>
                      <a:endParaRPr lang="en-US" sz="1100">
                        <a:effectLst/>
                        <a:latin typeface="Calibri" panose="020F0502020204030204" pitchFamily="34" charset="0"/>
                        <a:ea typeface="DengXian"/>
                        <a:cs typeface="Times New Roman" panose="02020603050405020304" pitchFamily="18" charset="0"/>
                      </a:endParaRPr>
                    </a:p>
                  </a:txBody>
                  <a:tcPr marL="68580" marR="68580" marT="0" marB="0" anchor="ctr">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dbl" algn="ctr">
                      <a:solidFill>
                        <a:srgbClr val="000000"/>
                      </a:solidFill>
                      <a:prstDash val="solid"/>
                      <a:round/>
                      <a:headEnd type="none" w="med" len="med"/>
                      <a:tailEnd type="none" w="med" len="med"/>
                    </a:lnB>
                    <a:solidFill>
                      <a:srgbClr val="E2EFD9"/>
                    </a:solidFill>
                  </a:tcPr>
                </a:tc>
                <a:extLst>
                  <a:ext uri="{0D108BD9-81ED-4DB2-BD59-A6C34878D82A}">
                    <a16:rowId xmlns:a16="http://schemas.microsoft.com/office/drawing/2014/main" val="3170949783"/>
                  </a:ext>
                </a:extLst>
              </a:tr>
              <a:tr h="322010">
                <a:tc>
                  <a:txBody>
                    <a:bodyPr/>
                    <a:lstStyle/>
                    <a:p>
                      <a:pPr marL="0" marR="0" algn="ctr">
                        <a:lnSpc>
                          <a:spcPct val="107000"/>
                        </a:lnSpc>
                        <a:spcBef>
                          <a:spcPts val="0"/>
                        </a:spcBef>
                        <a:spcAft>
                          <a:spcPts val="0"/>
                        </a:spcAft>
                      </a:pPr>
                      <a:r>
                        <a:rPr lang="en-US" sz="1200" b="1">
                          <a:effectLst/>
                          <a:latin typeface="Times New Roman" panose="02020603050405020304" pitchFamily="18" charset="0"/>
                          <a:ea typeface="DengXian"/>
                          <a:cs typeface="Times New Roman" panose="02020603050405020304" pitchFamily="18" charset="0"/>
                        </a:rPr>
                        <a:t>1</a:t>
                      </a:r>
                      <a:endParaRPr lang="en-US" sz="1100">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dbl"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100" u="sng">
                          <a:solidFill>
                            <a:srgbClr val="0563C1"/>
                          </a:solidFill>
                          <a:effectLst/>
                          <a:latin typeface="Times New Roman" panose="02020603050405020304" pitchFamily="18" charset="0"/>
                          <a:ea typeface="DengXian"/>
                          <a:cs typeface="Times New Roman" panose="02020603050405020304" pitchFamily="18" charset="0"/>
                          <a:hlinkClick r:id="rId13"/>
                        </a:rPr>
                        <a:t>NewHope</a:t>
                      </a:r>
                      <a:r>
                        <a:rPr lang="en-US" sz="1100">
                          <a:effectLst/>
                          <a:latin typeface="Times New Roman" panose="02020603050405020304" pitchFamily="18" charset="0"/>
                          <a:ea typeface="DengXian"/>
                          <a:cs typeface="Times New Roman" panose="02020603050405020304" pitchFamily="18" charset="0"/>
                        </a:rPr>
                        <a:t> </a:t>
                      </a:r>
                      <a:endParaRPr lang="en-US" sz="1100">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dbl"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r">
                        <a:lnSpc>
                          <a:spcPct val="107000"/>
                        </a:lnSpc>
                        <a:spcBef>
                          <a:spcPts val="0"/>
                        </a:spcBef>
                        <a:spcAft>
                          <a:spcPts val="0"/>
                        </a:spcAft>
                      </a:pPr>
                      <a:r>
                        <a:rPr lang="en-US" sz="1000">
                          <a:solidFill>
                            <a:srgbClr val="7F7F7F"/>
                          </a:solidFill>
                          <a:effectLst/>
                          <a:latin typeface="Times New Roman" panose="02020603050405020304" pitchFamily="18" charset="0"/>
                          <a:ea typeface="DengXian"/>
                          <a:cs typeface="Times New Roman" panose="02020603050405020304" pitchFamily="18" charset="0"/>
                        </a:rPr>
                        <a:t>(R-LWE)</a:t>
                      </a:r>
                      <a:endParaRPr lang="en-US" sz="1100">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28575" cap="flat" cmpd="sng" algn="ctr">
                      <a:solidFill>
                        <a:srgbClr val="000000"/>
                      </a:solidFill>
                      <a:prstDash val="solid"/>
                      <a:round/>
                      <a:headEnd type="none" w="med" len="med"/>
                      <a:tailEnd type="none" w="med" len="med"/>
                    </a:lnR>
                    <a:lnT w="19050" cap="flat" cmpd="dbl"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100" u="sng">
                          <a:solidFill>
                            <a:srgbClr val="0563C1"/>
                          </a:solidFill>
                          <a:effectLst/>
                          <a:latin typeface="Times New Roman" panose="02020603050405020304" pitchFamily="18" charset="0"/>
                          <a:ea typeface="DengXian"/>
                          <a:cs typeface="Times New Roman" panose="02020603050405020304" pitchFamily="18" charset="0"/>
                          <a:hlinkClick r:id="rId14"/>
                        </a:rPr>
                        <a:t>BIKE</a:t>
                      </a:r>
                      <a:r>
                        <a:rPr lang="en-US" sz="1100">
                          <a:effectLst/>
                          <a:latin typeface="Times New Roman" panose="02020603050405020304" pitchFamily="18" charset="0"/>
                          <a:ea typeface="DengXian"/>
                          <a:cs typeface="Times New Roman" panose="02020603050405020304" pitchFamily="18" charset="0"/>
                        </a:rPr>
                        <a:t> </a:t>
                      </a:r>
                      <a:endParaRPr lang="en-US" sz="1100">
                        <a:effectLst/>
                        <a:latin typeface="Calibri" panose="020F0502020204030204" pitchFamily="34" charset="0"/>
                        <a:ea typeface="DengXian"/>
                        <a:cs typeface="Times New Roman" panose="02020603050405020304" pitchFamily="18" charset="0"/>
                      </a:endParaRPr>
                    </a:p>
                  </a:txBody>
                  <a:tcPr marL="68580" marR="68580" marT="0" marB="0" anchor="ctr">
                    <a:lnL w="28575"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dbl"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r">
                        <a:lnSpc>
                          <a:spcPct val="107000"/>
                        </a:lnSpc>
                        <a:spcBef>
                          <a:spcPts val="0"/>
                        </a:spcBef>
                        <a:spcAft>
                          <a:spcPts val="0"/>
                        </a:spcAft>
                      </a:pPr>
                      <a:r>
                        <a:rPr lang="en-US" sz="1000">
                          <a:solidFill>
                            <a:srgbClr val="7F7F7F"/>
                          </a:solidFill>
                          <a:effectLst/>
                          <a:latin typeface="Times New Roman" panose="02020603050405020304" pitchFamily="18" charset="0"/>
                          <a:ea typeface="DengXian"/>
                          <a:cs typeface="Times New Roman" panose="02020603050405020304" pitchFamily="18" charset="0"/>
                        </a:rPr>
                        <a:t>(MDPC)</a:t>
                      </a:r>
                      <a:endParaRPr lang="en-US" sz="1100">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28575" cap="flat" cmpd="sng" algn="ctr">
                      <a:solidFill>
                        <a:srgbClr val="000000"/>
                      </a:solidFill>
                      <a:prstDash val="solid"/>
                      <a:round/>
                      <a:headEnd type="none" w="med" len="med"/>
                      <a:tailEnd type="none" w="med" len="med"/>
                    </a:lnR>
                    <a:lnT w="19050" cap="flat" cmpd="dbl"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100" u="sng" dirty="0">
                          <a:solidFill>
                            <a:srgbClr val="0563C1"/>
                          </a:solidFill>
                          <a:effectLst/>
                          <a:latin typeface="Times New Roman" panose="02020603050405020304" pitchFamily="18" charset="0"/>
                          <a:ea typeface="DengXian"/>
                          <a:cs typeface="Times New Roman" panose="02020603050405020304" pitchFamily="18" charset="0"/>
                          <a:hlinkClick r:id="rId15"/>
                        </a:rPr>
                        <a:t>SIKE</a:t>
                      </a:r>
                      <a:r>
                        <a:rPr lang="en-US" sz="1100" dirty="0">
                          <a:effectLst/>
                          <a:latin typeface="Times New Roman" panose="02020603050405020304" pitchFamily="18" charset="0"/>
                          <a:ea typeface="DengXian"/>
                          <a:cs typeface="Times New Roman" panose="02020603050405020304" pitchFamily="18" charset="0"/>
                        </a:rPr>
                        <a:t> </a:t>
                      </a:r>
                      <a:r>
                        <a:rPr lang="en-US" sz="1100" dirty="0">
                          <a:solidFill>
                            <a:srgbClr val="538135"/>
                          </a:solidFill>
                          <a:effectLst/>
                          <a:latin typeface="Times New Roman" panose="02020603050405020304" pitchFamily="18" charset="0"/>
                          <a:ea typeface="DengXian"/>
                          <a:cs typeface="Times New Roman" panose="02020603050405020304" pitchFamily="18" charset="0"/>
                        </a:rPr>
                        <a:t>(Isogeny)</a:t>
                      </a:r>
                      <a:endParaRPr lang="en-US" sz="1100" dirty="0">
                        <a:effectLst/>
                        <a:latin typeface="Calibri" panose="020F0502020204030204" pitchFamily="34" charset="0"/>
                        <a:ea typeface="DengXian"/>
                        <a:cs typeface="Times New Roman" panose="02020603050405020304" pitchFamily="18" charset="0"/>
                      </a:endParaRPr>
                    </a:p>
                  </a:txBody>
                  <a:tcPr marL="68580" marR="68580" marT="0" marB="0" anchor="ctr">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dbl"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0477400"/>
                  </a:ext>
                </a:extLst>
              </a:tr>
              <a:tr h="322010">
                <a:tc>
                  <a:txBody>
                    <a:bodyPr/>
                    <a:lstStyle/>
                    <a:p>
                      <a:pPr marL="0" marR="0" algn="ctr">
                        <a:lnSpc>
                          <a:spcPct val="107000"/>
                        </a:lnSpc>
                        <a:spcBef>
                          <a:spcPts val="0"/>
                        </a:spcBef>
                        <a:spcAft>
                          <a:spcPts val="0"/>
                        </a:spcAft>
                      </a:pPr>
                      <a:r>
                        <a:rPr lang="en-US" sz="1200" b="1">
                          <a:effectLst/>
                          <a:latin typeface="Times New Roman" panose="02020603050405020304" pitchFamily="18" charset="0"/>
                          <a:ea typeface="DengXian"/>
                          <a:cs typeface="Times New Roman" panose="02020603050405020304" pitchFamily="18" charset="0"/>
                        </a:rPr>
                        <a:t>2</a:t>
                      </a:r>
                      <a:endParaRPr lang="en-US" sz="1100">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100" u="sng">
                          <a:solidFill>
                            <a:srgbClr val="0563C1"/>
                          </a:solidFill>
                          <a:effectLst/>
                          <a:latin typeface="Times New Roman" panose="02020603050405020304" pitchFamily="18" charset="0"/>
                          <a:ea typeface="DengXian"/>
                          <a:cs typeface="Times New Roman" panose="02020603050405020304" pitchFamily="18" charset="0"/>
                          <a:hlinkClick r:id="rId5"/>
                        </a:rPr>
                        <a:t>NTRU</a:t>
                      </a:r>
                      <a:r>
                        <a:rPr lang="en-US" sz="1100">
                          <a:effectLst/>
                          <a:latin typeface="Times New Roman" panose="02020603050405020304" pitchFamily="18" charset="0"/>
                          <a:ea typeface="DengXian"/>
                          <a:cs typeface="Times New Roman" panose="02020603050405020304" pitchFamily="18" charset="0"/>
                        </a:rPr>
                        <a:t> </a:t>
                      </a:r>
                      <a:r>
                        <a:rPr lang="en-US" sz="1100">
                          <a:solidFill>
                            <a:srgbClr val="538135"/>
                          </a:solidFill>
                          <a:effectLst/>
                          <a:latin typeface="Times New Roman" panose="02020603050405020304" pitchFamily="18" charset="0"/>
                          <a:ea typeface="DengXian"/>
                          <a:cs typeface="Times New Roman" panose="02020603050405020304" pitchFamily="18" charset="0"/>
                        </a:rPr>
                        <a:t/>
                      </a:r>
                      <a:br>
                        <a:rPr lang="en-US" sz="1100">
                          <a:solidFill>
                            <a:srgbClr val="538135"/>
                          </a:solidFill>
                          <a:effectLst/>
                          <a:latin typeface="Times New Roman" panose="02020603050405020304" pitchFamily="18" charset="0"/>
                          <a:ea typeface="DengXian"/>
                          <a:cs typeface="Times New Roman" panose="02020603050405020304" pitchFamily="18" charset="0"/>
                        </a:rPr>
                      </a:br>
                      <a:r>
                        <a:rPr lang="en-US" sz="1000" i="1">
                          <a:solidFill>
                            <a:srgbClr val="7F7F7F"/>
                          </a:solidFill>
                          <a:effectLst/>
                          <a:latin typeface="Times New Roman" panose="02020603050405020304" pitchFamily="18" charset="0"/>
                          <a:ea typeface="DengXian"/>
                          <a:cs typeface="Times New Roman" panose="02020603050405020304" pitchFamily="18" charset="0"/>
                        </a:rPr>
                        <a:t>European Encryption Standard</a:t>
                      </a:r>
                      <a:endParaRPr lang="en-US" sz="1100">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r">
                        <a:lnSpc>
                          <a:spcPct val="107000"/>
                        </a:lnSpc>
                        <a:spcBef>
                          <a:spcPts val="0"/>
                        </a:spcBef>
                        <a:spcAft>
                          <a:spcPts val="0"/>
                        </a:spcAft>
                      </a:pPr>
                      <a:r>
                        <a:rPr lang="en-US" sz="1000">
                          <a:solidFill>
                            <a:srgbClr val="7F7F7F"/>
                          </a:solidFill>
                          <a:effectLst/>
                          <a:latin typeface="Times New Roman" panose="02020603050405020304" pitchFamily="18" charset="0"/>
                          <a:ea typeface="DengXian"/>
                          <a:cs typeface="Times New Roman" panose="02020603050405020304" pitchFamily="18" charset="0"/>
                        </a:rPr>
                        <a:t>(R-lattice)</a:t>
                      </a:r>
                      <a:endParaRPr lang="en-US" sz="1100">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100" u="sng">
                          <a:solidFill>
                            <a:srgbClr val="0563C1"/>
                          </a:solidFill>
                          <a:effectLst/>
                          <a:latin typeface="Times New Roman" panose="02020603050405020304" pitchFamily="18" charset="0"/>
                          <a:ea typeface="DengXian"/>
                          <a:cs typeface="Times New Roman" panose="02020603050405020304" pitchFamily="18" charset="0"/>
                          <a:hlinkClick r:id="rId16"/>
                        </a:rPr>
                        <a:t>NTS-KEM</a:t>
                      </a:r>
                      <a:r>
                        <a:rPr lang="en-US" sz="1100">
                          <a:effectLst/>
                          <a:latin typeface="Times New Roman" panose="02020603050405020304" pitchFamily="18" charset="0"/>
                          <a:ea typeface="DengXian"/>
                          <a:cs typeface="Times New Roman" panose="02020603050405020304" pitchFamily="18" charset="0"/>
                        </a:rPr>
                        <a:t> </a:t>
                      </a:r>
                      <a:endParaRPr lang="en-US" sz="1100">
                        <a:effectLst/>
                        <a:latin typeface="Calibri" panose="020F0502020204030204" pitchFamily="34" charset="0"/>
                        <a:ea typeface="DengXian"/>
                        <a:cs typeface="Times New Roman" panose="02020603050405020304" pitchFamily="18" charset="0"/>
                      </a:endParaRPr>
                    </a:p>
                  </a:txBody>
                  <a:tcPr marL="68580" marR="68580" marT="0" marB="0" anchor="ctr">
                    <a:lnL w="28575"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r">
                        <a:lnSpc>
                          <a:spcPct val="107000"/>
                        </a:lnSpc>
                        <a:spcBef>
                          <a:spcPts val="0"/>
                        </a:spcBef>
                        <a:spcAft>
                          <a:spcPts val="0"/>
                        </a:spcAft>
                      </a:pPr>
                      <a:r>
                        <a:rPr lang="en-US" sz="1000">
                          <a:solidFill>
                            <a:srgbClr val="7F7F7F"/>
                          </a:solidFill>
                          <a:effectLst/>
                          <a:latin typeface="Times New Roman" panose="02020603050405020304" pitchFamily="18" charset="0"/>
                          <a:ea typeface="DengXian"/>
                          <a:cs typeface="Times New Roman" panose="02020603050405020304" pitchFamily="18" charset="0"/>
                        </a:rPr>
                        <a:t>(Binary Goppa)</a:t>
                      </a:r>
                      <a:endParaRPr lang="en-US" sz="1100">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100">
                          <a:effectLst/>
                          <a:latin typeface="Times New Roman" panose="02020603050405020304" pitchFamily="18" charset="0"/>
                          <a:ea typeface="DengXian"/>
                          <a:cs typeface="Times New Roman" panose="02020603050405020304" pitchFamily="18" charset="0"/>
                        </a:rPr>
                        <a:t> </a:t>
                      </a:r>
                      <a:endParaRPr lang="en-US" sz="1100">
                        <a:effectLst/>
                        <a:latin typeface="Calibri" panose="020F0502020204030204" pitchFamily="34" charset="0"/>
                        <a:ea typeface="DengXian"/>
                        <a:cs typeface="Times New Roman" panose="02020603050405020304" pitchFamily="18" charset="0"/>
                      </a:endParaRPr>
                    </a:p>
                  </a:txBody>
                  <a:tcPr marL="68580" marR="68580" marT="0" marB="0" anchor="ctr">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53805775"/>
                  </a:ext>
                </a:extLst>
              </a:tr>
              <a:tr h="322010">
                <a:tc>
                  <a:txBody>
                    <a:bodyPr/>
                    <a:lstStyle/>
                    <a:p>
                      <a:pPr marL="0" marR="0" algn="ctr">
                        <a:lnSpc>
                          <a:spcPct val="107000"/>
                        </a:lnSpc>
                        <a:spcBef>
                          <a:spcPts val="0"/>
                        </a:spcBef>
                        <a:spcAft>
                          <a:spcPts val="0"/>
                        </a:spcAft>
                      </a:pPr>
                      <a:r>
                        <a:rPr lang="en-US" sz="1200" b="1">
                          <a:effectLst/>
                          <a:latin typeface="Times New Roman" panose="02020603050405020304" pitchFamily="18" charset="0"/>
                          <a:ea typeface="DengXian"/>
                          <a:cs typeface="Times New Roman" panose="02020603050405020304" pitchFamily="18" charset="0"/>
                        </a:rPr>
                        <a:t>3</a:t>
                      </a:r>
                      <a:endParaRPr lang="en-US" sz="1100">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100" u="sng">
                          <a:solidFill>
                            <a:srgbClr val="0563C1"/>
                          </a:solidFill>
                          <a:effectLst/>
                          <a:latin typeface="Times New Roman" panose="02020603050405020304" pitchFamily="18" charset="0"/>
                          <a:ea typeface="DengXian"/>
                          <a:cs typeface="Times New Roman" panose="02020603050405020304" pitchFamily="18" charset="0"/>
                          <a:hlinkClick r:id="rId17"/>
                        </a:rPr>
                        <a:t>FrodoKEM</a:t>
                      </a:r>
                      <a:r>
                        <a:rPr lang="en-US" sz="1100">
                          <a:effectLst/>
                          <a:latin typeface="Times New Roman" panose="02020603050405020304" pitchFamily="18" charset="0"/>
                          <a:ea typeface="DengXian"/>
                          <a:cs typeface="Times New Roman" panose="02020603050405020304" pitchFamily="18" charset="0"/>
                        </a:rPr>
                        <a:t> </a:t>
                      </a:r>
                      <a:endParaRPr lang="en-US" sz="1100">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r">
                        <a:lnSpc>
                          <a:spcPct val="107000"/>
                        </a:lnSpc>
                        <a:spcBef>
                          <a:spcPts val="0"/>
                        </a:spcBef>
                        <a:spcAft>
                          <a:spcPts val="0"/>
                        </a:spcAft>
                      </a:pPr>
                      <a:r>
                        <a:rPr lang="en-US" sz="1000">
                          <a:solidFill>
                            <a:srgbClr val="7F7F7F"/>
                          </a:solidFill>
                          <a:effectLst/>
                          <a:latin typeface="Times New Roman" panose="02020603050405020304" pitchFamily="18" charset="0"/>
                          <a:ea typeface="DengXian"/>
                          <a:cs typeface="Times New Roman" panose="02020603050405020304" pitchFamily="18" charset="0"/>
                        </a:rPr>
                        <a:t>(R-LWE)</a:t>
                      </a:r>
                      <a:endParaRPr lang="en-US" sz="1100">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100" u="sng">
                          <a:solidFill>
                            <a:srgbClr val="0563C1"/>
                          </a:solidFill>
                          <a:effectLst/>
                          <a:latin typeface="Times New Roman" panose="02020603050405020304" pitchFamily="18" charset="0"/>
                          <a:ea typeface="DengXian"/>
                          <a:cs typeface="Times New Roman" panose="02020603050405020304" pitchFamily="18" charset="0"/>
                          <a:hlinkClick r:id="rId18"/>
                        </a:rPr>
                        <a:t>LEDA</a:t>
                      </a:r>
                      <a:r>
                        <a:rPr lang="en-US" sz="1100">
                          <a:effectLst/>
                          <a:latin typeface="Times New Roman" panose="02020603050405020304" pitchFamily="18" charset="0"/>
                          <a:ea typeface="DengXian"/>
                          <a:cs typeface="Times New Roman" panose="02020603050405020304" pitchFamily="18" charset="0"/>
                        </a:rPr>
                        <a:t> </a:t>
                      </a:r>
                      <a:endParaRPr lang="en-US" sz="1100">
                        <a:effectLst/>
                        <a:latin typeface="Calibri" panose="020F0502020204030204" pitchFamily="34" charset="0"/>
                        <a:ea typeface="DengXian"/>
                        <a:cs typeface="Times New Roman" panose="02020603050405020304" pitchFamily="18" charset="0"/>
                      </a:endParaRPr>
                    </a:p>
                  </a:txBody>
                  <a:tcPr marL="68580" marR="68580" marT="0" marB="0" anchor="ctr">
                    <a:lnL w="28575"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r">
                        <a:lnSpc>
                          <a:spcPct val="107000"/>
                        </a:lnSpc>
                        <a:spcBef>
                          <a:spcPts val="0"/>
                        </a:spcBef>
                        <a:spcAft>
                          <a:spcPts val="0"/>
                        </a:spcAft>
                      </a:pPr>
                      <a:r>
                        <a:rPr lang="en-US" sz="1000">
                          <a:solidFill>
                            <a:srgbClr val="7F7F7F"/>
                          </a:solidFill>
                          <a:effectLst/>
                          <a:latin typeface="Times New Roman" panose="02020603050405020304" pitchFamily="18" charset="0"/>
                          <a:ea typeface="DengXian"/>
                          <a:cs typeface="Times New Roman" panose="02020603050405020304" pitchFamily="18" charset="0"/>
                        </a:rPr>
                        <a:t>(LDPC)</a:t>
                      </a:r>
                      <a:endParaRPr lang="en-US" sz="1100">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100">
                          <a:effectLst/>
                          <a:latin typeface="Times New Roman" panose="02020603050405020304" pitchFamily="18" charset="0"/>
                          <a:ea typeface="DengXian"/>
                          <a:cs typeface="Times New Roman" panose="02020603050405020304" pitchFamily="18" charset="0"/>
                        </a:rPr>
                        <a:t> </a:t>
                      </a:r>
                      <a:endParaRPr lang="en-US" sz="1100">
                        <a:effectLst/>
                        <a:latin typeface="Calibri" panose="020F0502020204030204" pitchFamily="34" charset="0"/>
                        <a:ea typeface="DengXian"/>
                        <a:cs typeface="Times New Roman" panose="02020603050405020304" pitchFamily="18" charset="0"/>
                      </a:endParaRPr>
                    </a:p>
                  </a:txBody>
                  <a:tcPr marL="68580" marR="68580" marT="0" marB="0" anchor="ctr">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38125659"/>
                  </a:ext>
                </a:extLst>
              </a:tr>
              <a:tr h="322010">
                <a:tc>
                  <a:txBody>
                    <a:bodyPr/>
                    <a:lstStyle/>
                    <a:p>
                      <a:pPr marL="0" marR="0" algn="ctr">
                        <a:lnSpc>
                          <a:spcPct val="107000"/>
                        </a:lnSpc>
                        <a:spcBef>
                          <a:spcPts val="0"/>
                        </a:spcBef>
                        <a:spcAft>
                          <a:spcPts val="0"/>
                        </a:spcAft>
                      </a:pPr>
                      <a:r>
                        <a:rPr lang="en-US" sz="1200" b="1">
                          <a:effectLst/>
                          <a:latin typeface="Times New Roman" panose="02020603050405020304" pitchFamily="18" charset="0"/>
                          <a:ea typeface="DengXian"/>
                          <a:cs typeface="Times New Roman" panose="02020603050405020304" pitchFamily="18" charset="0"/>
                        </a:rPr>
                        <a:t>4</a:t>
                      </a:r>
                      <a:endParaRPr lang="en-US" sz="1100">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100" u="sng">
                          <a:solidFill>
                            <a:srgbClr val="0563C1"/>
                          </a:solidFill>
                          <a:effectLst/>
                          <a:latin typeface="Times New Roman" panose="02020603050405020304" pitchFamily="18" charset="0"/>
                          <a:ea typeface="DengXian"/>
                          <a:cs typeface="Times New Roman" panose="02020603050405020304" pitchFamily="18" charset="0"/>
                          <a:hlinkClick r:id="rId19"/>
                        </a:rPr>
                        <a:t>CRYSTALS-KYBER</a:t>
                      </a:r>
                      <a:r>
                        <a:rPr lang="en-US" sz="1100">
                          <a:effectLst/>
                          <a:latin typeface="Times New Roman" panose="02020603050405020304" pitchFamily="18" charset="0"/>
                          <a:ea typeface="DengXian"/>
                          <a:cs typeface="Times New Roman" panose="02020603050405020304" pitchFamily="18" charset="0"/>
                        </a:rPr>
                        <a:t> </a:t>
                      </a:r>
                      <a:endParaRPr lang="en-US" sz="1100">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r">
                        <a:lnSpc>
                          <a:spcPct val="107000"/>
                        </a:lnSpc>
                        <a:spcBef>
                          <a:spcPts val="0"/>
                        </a:spcBef>
                        <a:spcAft>
                          <a:spcPts val="0"/>
                        </a:spcAft>
                      </a:pPr>
                      <a:r>
                        <a:rPr lang="en-US" sz="1000">
                          <a:solidFill>
                            <a:srgbClr val="7F7F7F"/>
                          </a:solidFill>
                          <a:effectLst/>
                          <a:latin typeface="Times New Roman" panose="02020603050405020304" pitchFamily="18" charset="0"/>
                          <a:ea typeface="DengXian"/>
                          <a:cs typeface="Times New Roman" panose="02020603050405020304" pitchFamily="18" charset="0"/>
                        </a:rPr>
                        <a:t>(R-LWE)</a:t>
                      </a:r>
                      <a:endParaRPr lang="en-US" sz="1100">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100" u="sng">
                          <a:solidFill>
                            <a:srgbClr val="0563C1"/>
                          </a:solidFill>
                          <a:effectLst/>
                          <a:latin typeface="Times New Roman" panose="02020603050405020304" pitchFamily="18" charset="0"/>
                          <a:ea typeface="DengXian"/>
                          <a:cs typeface="Times New Roman" panose="02020603050405020304" pitchFamily="18" charset="0"/>
                          <a:hlinkClick r:id="rId12"/>
                        </a:rPr>
                        <a:t>ROLLO </a:t>
                      </a:r>
                      <a:br>
                        <a:rPr lang="en-US" sz="1100" u="sng">
                          <a:solidFill>
                            <a:srgbClr val="0563C1"/>
                          </a:solidFill>
                          <a:effectLst/>
                          <a:latin typeface="Times New Roman" panose="02020603050405020304" pitchFamily="18" charset="0"/>
                          <a:ea typeface="DengXian"/>
                          <a:cs typeface="Times New Roman" panose="02020603050405020304" pitchFamily="18" charset="0"/>
                          <a:hlinkClick r:id="rId12"/>
                        </a:rPr>
                      </a:br>
                      <a:r>
                        <a:rPr lang="en-US" sz="1100" u="sng">
                          <a:solidFill>
                            <a:srgbClr val="0563C1"/>
                          </a:solidFill>
                          <a:effectLst/>
                          <a:latin typeface="Times New Roman" panose="02020603050405020304" pitchFamily="18" charset="0"/>
                          <a:ea typeface="DengXian"/>
                          <a:cs typeface="Times New Roman" panose="02020603050405020304" pitchFamily="18" charset="0"/>
                          <a:hlinkClick r:id="rId12"/>
                        </a:rPr>
                        <a:t>(LAKE &amp; LOCKER)</a:t>
                      </a:r>
                      <a:r>
                        <a:rPr lang="en-US" sz="1100">
                          <a:effectLst/>
                          <a:latin typeface="Times New Roman" panose="02020603050405020304" pitchFamily="18" charset="0"/>
                          <a:ea typeface="DengXian"/>
                          <a:cs typeface="Times New Roman" panose="02020603050405020304" pitchFamily="18" charset="0"/>
                        </a:rPr>
                        <a:t> </a:t>
                      </a:r>
                      <a:endParaRPr lang="en-US" sz="1100">
                        <a:effectLst/>
                        <a:latin typeface="Calibri" panose="020F0502020204030204" pitchFamily="34" charset="0"/>
                        <a:ea typeface="DengXian"/>
                        <a:cs typeface="Times New Roman" panose="02020603050405020304" pitchFamily="18" charset="0"/>
                      </a:endParaRPr>
                    </a:p>
                  </a:txBody>
                  <a:tcPr marL="68580" marR="68580" marT="0" marB="0" anchor="ctr">
                    <a:lnL w="28575"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r">
                        <a:lnSpc>
                          <a:spcPct val="107000"/>
                        </a:lnSpc>
                        <a:spcBef>
                          <a:spcPts val="0"/>
                        </a:spcBef>
                        <a:spcAft>
                          <a:spcPts val="0"/>
                        </a:spcAft>
                      </a:pPr>
                      <a:r>
                        <a:rPr lang="en-US" sz="1000">
                          <a:solidFill>
                            <a:srgbClr val="7F7F7F"/>
                          </a:solidFill>
                          <a:effectLst/>
                          <a:latin typeface="Times New Roman" panose="02020603050405020304" pitchFamily="18" charset="0"/>
                          <a:ea typeface="DengXian"/>
                          <a:cs typeface="Times New Roman" panose="02020603050405020304" pitchFamily="18" charset="0"/>
                        </a:rPr>
                        <a:t>(LRPC)</a:t>
                      </a:r>
                      <a:endParaRPr lang="en-US" sz="1100">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100">
                          <a:effectLst/>
                          <a:latin typeface="Times New Roman" panose="02020603050405020304" pitchFamily="18" charset="0"/>
                          <a:ea typeface="DengXian"/>
                          <a:cs typeface="Times New Roman" panose="02020603050405020304" pitchFamily="18" charset="0"/>
                        </a:rPr>
                        <a:t> </a:t>
                      </a:r>
                      <a:endParaRPr lang="en-US" sz="1100">
                        <a:effectLst/>
                        <a:latin typeface="Calibri" panose="020F0502020204030204" pitchFamily="34" charset="0"/>
                        <a:ea typeface="DengXian"/>
                        <a:cs typeface="Times New Roman" panose="02020603050405020304" pitchFamily="18" charset="0"/>
                      </a:endParaRPr>
                    </a:p>
                  </a:txBody>
                  <a:tcPr marL="68580" marR="68580" marT="0" marB="0" anchor="ctr">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58257235"/>
                  </a:ext>
                </a:extLst>
              </a:tr>
              <a:tr h="322010">
                <a:tc>
                  <a:txBody>
                    <a:bodyPr/>
                    <a:lstStyle/>
                    <a:p>
                      <a:pPr marL="0" marR="0" algn="ctr">
                        <a:lnSpc>
                          <a:spcPct val="107000"/>
                        </a:lnSpc>
                        <a:spcBef>
                          <a:spcPts val="0"/>
                        </a:spcBef>
                        <a:spcAft>
                          <a:spcPts val="0"/>
                        </a:spcAft>
                      </a:pPr>
                      <a:r>
                        <a:rPr lang="en-US" sz="1200" b="1">
                          <a:effectLst/>
                          <a:latin typeface="Times New Roman" panose="02020603050405020304" pitchFamily="18" charset="0"/>
                          <a:ea typeface="DengXian"/>
                          <a:cs typeface="Times New Roman" panose="02020603050405020304" pitchFamily="18" charset="0"/>
                        </a:rPr>
                        <a:t>5</a:t>
                      </a:r>
                      <a:endParaRPr lang="en-US" sz="1100">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100" u="sng">
                          <a:solidFill>
                            <a:srgbClr val="0563C1"/>
                          </a:solidFill>
                          <a:effectLst/>
                          <a:latin typeface="Times New Roman" panose="02020603050405020304" pitchFamily="18" charset="0"/>
                          <a:ea typeface="DengXian"/>
                          <a:cs typeface="Times New Roman" panose="02020603050405020304" pitchFamily="18" charset="0"/>
                          <a:hlinkClick r:id="rId9"/>
                        </a:rPr>
                        <a:t>SABER</a:t>
                      </a:r>
                      <a:r>
                        <a:rPr lang="en-US" sz="1100">
                          <a:effectLst/>
                          <a:latin typeface="Times New Roman" panose="02020603050405020304" pitchFamily="18" charset="0"/>
                          <a:ea typeface="DengXian"/>
                          <a:cs typeface="Times New Roman" panose="02020603050405020304" pitchFamily="18" charset="0"/>
                        </a:rPr>
                        <a:t> </a:t>
                      </a:r>
                      <a:endParaRPr lang="en-US" sz="1100">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r">
                        <a:lnSpc>
                          <a:spcPct val="107000"/>
                        </a:lnSpc>
                        <a:spcBef>
                          <a:spcPts val="0"/>
                        </a:spcBef>
                        <a:spcAft>
                          <a:spcPts val="0"/>
                        </a:spcAft>
                      </a:pPr>
                      <a:r>
                        <a:rPr lang="en-US" sz="1000">
                          <a:solidFill>
                            <a:srgbClr val="7F7F7F"/>
                          </a:solidFill>
                          <a:effectLst/>
                          <a:latin typeface="Times New Roman" panose="02020603050405020304" pitchFamily="18" charset="0"/>
                          <a:ea typeface="DengXian"/>
                          <a:cs typeface="Times New Roman" panose="02020603050405020304" pitchFamily="18" charset="0"/>
                        </a:rPr>
                        <a:t>(Mod-LWR)</a:t>
                      </a:r>
                      <a:endParaRPr lang="en-US" sz="1100">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100">
                          <a:effectLst/>
                          <a:latin typeface="Times New Roman" panose="02020603050405020304" pitchFamily="18" charset="0"/>
                          <a:ea typeface="DengXian"/>
                          <a:cs typeface="Times New Roman" panose="02020603050405020304" pitchFamily="18" charset="0"/>
                        </a:rPr>
                        <a:t> </a:t>
                      </a:r>
                      <a:endParaRPr lang="en-US" sz="1100">
                        <a:effectLst/>
                        <a:latin typeface="Calibri" panose="020F0502020204030204" pitchFamily="34" charset="0"/>
                        <a:ea typeface="DengXian"/>
                        <a:cs typeface="Times New Roman" panose="02020603050405020304" pitchFamily="18" charset="0"/>
                      </a:endParaRPr>
                    </a:p>
                  </a:txBody>
                  <a:tcPr marL="68580" marR="68580" marT="0" marB="0" anchor="ctr">
                    <a:lnL w="28575"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100">
                          <a:effectLst/>
                          <a:latin typeface="Times New Roman" panose="02020603050405020304" pitchFamily="18" charset="0"/>
                          <a:ea typeface="DengXian"/>
                          <a:cs typeface="Times New Roman" panose="02020603050405020304" pitchFamily="18" charset="0"/>
                        </a:rPr>
                        <a:t> </a:t>
                      </a:r>
                      <a:endParaRPr lang="en-US" sz="1100">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100">
                          <a:effectLst/>
                          <a:latin typeface="Times New Roman" panose="02020603050405020304" pitchFamily="18" charset="0"/>
                          <a:ea typeface="DengXian"/>
                          <a:cs typeface="Times New Roman" panose="02020603050405020304" pitchFamily="18" charset="0"/>
                        </a:rPr>
                        <a:t> </a:t>
                      </a:r>
                      <a:endParaRPr lang="en-US" sz="1100">
                        <a:effectLst/>
                        <a:latin typeface="Calibri" panose="020F0502020204030204" pitchFamily="34" charset="0"/>
                        <a:ea typeface="DengXian"/>
                        <a:cs typeface="Times New Roman" panose="02020603050405020304" pitchFamily="18" charset="0"/>
                      </a:endParaRPr>
                    </a:p>
                  </a:txBody>
                  <a:tcPr marL="68580" marR="68580" marT="0" marB="0" anchor="ctr">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67854427"/>
                  </a:ext>
                </a:extLst>
              </a:tr>
              <a:tr h="322010">
                <a:tc>
                  <a:txBody>
                    <a:bodyPr/>
                    <a:lstStyle/>
                    <a:p>
                      <a:pPr marL="0" marR="0" algn="ctr">
                        <a:lnSpc>
                          <a:spcPct val="107000"/>
                        </a:lnSpc>
                        <a:spcBef>
                          <a:spcPts val="0"/>
                        </a:spcBef>
                        <a:spcAft>
                          <a:spcPts val="0"/>
                        </a:spcAft>
                      </a:pPr>
                      <a:r>
                        <a:rPr lang="en-US" sz="1200" b="1">
                          <a:effectLst/>
                          <a:latin typeface="Times New Roman" panose="02020603050405020304" pitchFamily="18" charset="0"/>
                          <a:ea typeface="DengXian"/>
                          <a:cs typeface="Times New Roman" panose="02020603050405020304" pitchFamily="18" charset="0"/>
                        </a:rPr>
                        <a:t>6</a:t>
                      </a:r>
                      <a:endParaRPr lang="en-US" sz="1100">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100" u="sng">
                          <a:solidFill>
                            <a:srgbClr val="0563C1"/>
                          </a:solidFill>
                          <a:effectLst/>
                          <a:latin typeface="Times New Roman" panose="02020603050405020304" pitchFamily="18" charset="0"/>
                          <a:ea typeface="DengXian"/>
                          <a:cs typeface="Times New Roman" panose="02020603050405020304" pitchFamily="18" charset="0"/>
                          <a:hlinkClick r:id="rId20"/>
                        </a:rPr>
                        <a:t>Three Bears</a:t>
                      </a:r>
                      <a:r>
                        <a:rPr lang="en-US" sz="1100">
                          <a:effectLst/>
                          <a:latin typeface="Times New Roman" panose="02020603050405020304" pitchFamily="18" charset="0"/>
                          <a:ea typeface="DengXian"/>
                          <a:cs typeface="Times New Roman" panose="02020603050405020304" pitchFamily="18" charset="0"/>
                        </a:rPr>
                        <a:t> </a:t>
                      </a:r>
                      <a:endParaRPr lang="en-US" sz="1100">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r">
                        <a:lnSpc>
                          <a:spcPct val="107000"/>
                        </a:lnSpc>
                        <a:spcBef>
                          <a:spcPts val="0"/>
                        </a:spcBef>
                        <a:spcAft>
                          <a:spcPts val="0"/>
                        </a:spcAft>
                      </a:pPr>
                      <a:r>
                        <a:rPr lang="en-US" sz="1000">
                          <a:solidFill>
                            <a:srgbClr val="7F7F7F"/>
                          </a:solidFill>
                          <a:effectLst/>
                          <a:latin typeface="Times New Roman" panose="02020603050405020304" pitchFamily="18" charset="0"/>
                          <a:ea typeface="DengXian"/>
                          <a:cs typeface="Times New Roman" panose="02020603050405020304" pitchFamily="18" charset="0"/>
                        </a:rPr>
                        <a:t>(Mod-LWE)</a:t>
                      </a:r>
                      <a:endParaRPr lang="en-US" sz="1100">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100">
                          <a:effectLst/>
                          <a:latin typeface="Times New Roman" panose="02020603050405020304" pitchFamily="18" charset="0"/>
                          <a:ea typeface="DengXian"/>
                          <a:cs typeface="Times New Roman" panose="02020603050405020304" pitchFamily="18" charset="0"/>
                        </a:rPr>
                        <a:t> </a:t>
                      </a:r>
                      <a:endParaRPr lang="en-US" sz="1100">
                        <a:effectLst/>
                        <a:latin typeface="Calibri" panose="020F0502020204030204" pitchFamily="34" charset="0"/>
                        <a:ea typeface="DengXian"/>
                        <a:cs typeface="Times New Roman" panose="02020603050405020304" pitchFamily="18" charset="0"/>
                      </a:endParaRPr>
                    </a:p>
                  </a:txBody>
                  <a:tcPr marL="68580" marR="68580" marT="0" marB="0" anchor="ctr">
                    <a:lnL w="28575"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100">
                          <a:effectLst/>
                          <a:latin typeface="Times New Roman" panose="02020603050405020304" pitchFamily="18" charset="0"/>
                          <a:ea typeface="DengXian"/>
                          <a:cs typeface="Times New Roman" panose="02020603050405020304" pitchFamily="18" charset="0"/>
                        </a:rPr>
                        <a:t> </a:t>
                      </a:r>
                      <a:endParaRPr lang="en-US" sz="1100">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100" dirty="0">
                          <a:effectLst/>
                          <a:latin typeface="Times New Roman" panose="02020603050405020304" pitchFamily="18" charset="0"/>
                          <a:ea typeface="DengXian"/>
                          <a:cs typeface="Times New Roman" panose="02020603050405020304" pitchFamily="18" charset="0"/>
                        </a:rPr>
                        <a:t> </a:t>
                      </a:r>
                      <a:endParaRPr lang="en-US" sz="1100" dirty="0">
                        <a:effectLst/>
                        <a:latin typeface="Calibri" panose="020F0502020204030204" pitchFamily="34" charset="0"/>
                        <a:ea typeface="DengXian"/>
                        <a:cs typeface="Times New Roman" panose="02020603050405020304" pitchFamily="18" charset="0"/>
                      </a:endParaRPr>
                    </a:p>
                  </a:txBody>
                  <a:tcPr marL="68580" marR="68580" marT="0" marB="0" anchor="ctr">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61499350"/>
                  </a:ext>
                </a:extLst>
              </a:tr>
            </a:tbl>
          </a:graphicData>
        </a:graphic>
      </p:graphicFrame>
      <p:graphicFrame>
        <p:nvGraphicFramePr>
          <p:cNvPr id="9" name="Table 8"/>
          <p:cNvGraphicFramePr>
            <a:graphicFrameLocks noGrp="1"/>
          </p:cNvGraphicFramePr>
          <p:nvPr/>
        </p:nvGraphicFramePr>
        <p:xfrm>
          <a:off x="7267112" y="1464515"/>
          <a:ext cx="1736210" cy="1768094"/>
        </p:xfrm>
        <a:graphic>
          <a:graphicData uri="http://schemas.openxmlformats.org/drawingml/2006/table">
            <a:tbl>
              <a:tblPr firstRow="1" firstCol="1" bandRow="1"/>
              <a:tblGrid>
                <a:gridCol w="162560">
                  <a:extLst>
                    <a:ext uri="{9D8B030D-6E8A-4147-A177-3AD203B41FA5}">
                      <a16:colId xmlns:a16="http://schemas.microsoft.com/office/drawing/2014/main" val="1726739953"/>
                    </a:ext>
                  </a:extLst>
                </a:gridCol>
                <a:gridCol w="942709">
                  <a:extLst>
                    <a:ext uri="{9D8B030D-6E8A-4147-A177-3AD203B41FA5}">
                      <a16:colId xmlns:a16="http://schemas.microsoft.com/office/drawing/2014/main" val="2480904773"/>
                    </a:ext>
                  </a:extLst>
                </a:gridCol>
                <a:gridCol w="630941">
                  <a:extLst>
                    <a:ext uri="{9D8B030D-6E8A-4147-A177-3AD203B41FA5}">
                      <a16:colId xmlns:a16="http://schemas.microsoft.com/office/drawing/2014/main" val="1104025351"/>
                    </a:ext>
                  </a:extLst>
                </a:gridCol>
              </a:tblGrid>
              <a:tr h="279400">
                <a:tc rowSpan="2">
                  <a:txBody>
                    <a:bodyPr/>
                    <a:lstStyle/>
                    <a:p>
                      <a:pPr marL="0" marR="0" algn="ctr">
                        <a:lnSpc>
                          <a:spcPct val="107000"/>
                        </a:lnSpc>
                        <a:spcBef>
                          <a:spcPts val="0"/>
                        </a:spcBef>
                        <a:spcAft>
                          <a:spcPts val="0"/>
                        </a:spcAft>
                      </a:pPr>
                      <a:r>
                        <a:rPr lang="en-US" sz="1200" b="1">
                          <a:effectLst/>
                          <a:latin typeface="Times New Roman" panose="02020603050405020304" pitchFamily="18" charset="0"/>
                          <a:ea typeface="DengXian"/>
                          <a:cs typeface="Times New Roman" panose="02020603050405020304" pitchFamily="18" charset="0"/>
                        </a:rPr>
                        <a:t> </a:t>
                      </a:r>
                      <a:endParaRPr lang="en-US" sz="1100">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dbl" algn="ctr">
                      <a:solidFill>
                        <a:srgbClr val="000000"/>
                      </a:solidFill>
                      <a:prstDash val="solid"/>
                      <a:round/>
                      <a:headEnd type="none" w="med" len="med"/>
                      <a:tailEnd type="none" w="med" len="med"/>
                    </a:lnB>
                  </a:tcPr>
                </a:tc>
                <a:tc gridSpan="2">
                  <a:txBody>
                    <a:bodyPr/>
                    <a:lstStyle/>
                    <a:p>
                      <a:pPr marL="0" marR="0" algn="ctr">
                        <a:lnSpc>
                          <a:spcPct val="107000"/>
                        </a:lnSpc>
                        <a:spcBef>
                          <a:spcPts val="0"/>
                        </a:spcBef>
                        <a:spcAft>
                          <a:spcPts val="0"/>
                        </a:spcAft>
                      </a:pPr>
                      <a:r>
                        <a:rPr lang="en-US" sz="1400" b="1">
                          <a:solidFill>
                            <a:srgbClr val="C00000"/>
                          </a:solidFill>
                          <a:effectLst/>
                          <a:latin typeface="Times New Roman" panose="02020603050405020304" pitchFamily="18" charset="0"/>
                          <a:ea typeface="DengXian"/>
                          <a:cs typeface="Times New Roman" panose="02020603050405020304" pitchFamily="18" charset="0"/>
                        </a:rPr>
                        <a:t>Digital Signature</a:t>
                      </a:r>
                      <a:endParaRPr lang="en-US" sz="1100">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DEDED"/>
                    </a:solidFill>
                  </a:tcPr>
                </a:tc>
                <a:tc hMerge="1">
                  <a:txBody>
                    <a:bodyPr/>
                    <a:lstStyle/>
                    <a:p>
                      <a:endParaRPr lang="en-US"/>
                    </a:p>
                  </a:txBody>
                  <a:tcPr/>
                </a:tc>
                <a:extLst>
                  <a:ext uri="{0D108BD9-81ED-4DB2-BD59-A6C34878D82A}">
                    <a16:rowId xmlns:a16="http://schemas.microsoft.com/office/drawing/2014/main" val="3360610874"/>
                  </a:ext>
                </a:extLst>
              </a:tr>
              <a:tr h="376555">
                <a:tc vMerge="1">
                  <a:txBody>
                    <a:bodyPr/>
                    <a:lstStyle/>
                    <a:p>
                      <a:endParaRPr lang="en-US"/>
                    </a:p>
                  </a:txBody>
                  <a:tcPr/>
                </a:tc>
                <a:tc gridSpan="2">
                  <a:txBody>
                    <a:bodyPr/>
                    <a:lstStyle/>
                    <a:p>
                      <a:pPr marL="0" marR="0" algn="ctr">
                        <a:lnSpc>
                          <a:spcPct val="107000"/>
                        </a:lnSpc>
                        <a:spcBef>
                          <a:spcPts val="0"/>
                        </a:spcBef>
                        <a:spcAft>
                          <a:spcPts val="0"/>
                        </a:spcAft>
                      </a:pPr>
                      <a:r>
                        <a:rPr lang="en-US" sz="1200" b="1" dirty="0">
                          <a:effectLst/>
                          <a:latin typeface="Times New Roman" panose="02020603050405020304" pitchFamily="18" charset="0"/>
                          <a:ea typeface="DengXian"/>
                          <a:cs typeface="Times New Roman" panose="02020603050405020304" pitchFamily="18" charset="0"/>
                        </a:rPr>
                        <a:t>Lattice-based/Ring-LWE</a:t>
                      </a:r>
                      <a:endParaRPr lang="en-US" sz="1100" dirty="0">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dbl" algn="ctr">
                      <a:solidFill>
                        <a:srgbClr val="000000"/>
                      </a:solidFill>
                      <a:prstDash val="solid"/>
                      <a:round/>
                      <a:headEnd type="none" w="med" len="med"/>
                      <a:tailEnd type="none" w="med" len="med"/>
                    </a:lnB>
                    <a:solidFill>
                      <a:srgbClr val="EDEDED"/>
                    </a:solidFill>
                  </a:tcPr>
                </a:tc>
                <a:tc hMerge="1">
                  <a:txBody>
                    <a:bodyPr/>
                    <a:lstStyle/>
                    <a:p>
                      <a:endParaRPr lang="en-US"/>
                    </a:p>
                  </a:txBody>
                  <a:tcPr/>
                </a:tc>
                <a:extLst>
                  <a:ext uri="{0D108BD9-81ED-4DB2-BD59-A6C34878D82A}">
                    <a16:rowId xmlns:a16="http://schemas.microsoft.com/office/drawing/2014/main" val="4001678742"/>
                  </a:ext>
                </a:extLst>
              </a:tr>
              <a:tr h="365760">
                <a:tc>
                  <a:txBody>
                    <a:bodyPr/>
                    <a:lstStyle/>
                    <a:p>
                      <a:pPr marL="0" marR="0" algn="ctr">
                        <a:lnSpc>
                          <a:spcPct val="107000"/>
                        </a:lnSpc>
                        <a:spcBef>
                          <a:spcPts val="0"/>
                        </a:spcBef>
                        <a:spcAft>
                          <a:spcPts val="0"/>
                        </a:spcAft>
                      </a:pPr>
                      <a:r>
                        <a:rPr lang="en-US" sz="1200" b="1">
                          <a:effectLst/>
                          <a:latin typeface="Times New Roman" panose="02020603050405020304" pitchFamily="18" charset="0"/>
                          <a:ea typeface="DengXian"/>
                          <a:cs typeface="Times New Roman" panose="02020603050405020304" pitchFamily="18" charset="0"/>
                        </a:rPr>
                        <a:t>1</a:t>
                      </a:r>
                      <a:endParaRPr lang="en-US" sz="1100">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dbl"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100" u="sng">
                          <a:solidFill>
                            <a:srgbClr val="0563C1"/>
                          </a:solidFill>
                          <a:effectLst/>
                          <a:latin typeface="Times New Roman" panose="02020603050405020304" pitchFamily="18" charset="0"/>
                          <a:ea typeface="DengXian"/>
                          <a:cs typeface="Times New Roman" panose="02020603050405020304" pitchFamily="18" charset="0"/>
                          <a:hlinkClick r:id="rId21"/>
                        </a:rPr>
                        <a:t>FALCON</a:t>
                      </a:r>
                      <a:r>
                        <a:rPr lang="en-US" sz="1100">
                          <a:effectLst/>
                          <a:latin typeface="Times New Roman" panose="02020603050405020304" pitchFamily="18" charset="0"/>
                          <a:ea typeface="DengXian"/>
                          <a:cs typeface="Times New Roman" panose="02020603050405020304" pitchFamily="18" charset="0"/>
                        </a:rPr>
                        <a:t> </a:t>
                      </a:r>
                      <a:endParaRPr lang="en-US" sz="1100">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dbl"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r">
                        <a:lnSpc>
                          <a:spcPct val="107000"/>
                        </a:lnSpc>
                        <a:spcBef>
                          <a:spcPts val="0"/>
                        </a:spcBef>
                        <a:spcAft>
                          <a:spcPts val="0"/>
                        </a:spcAft>
                      </a:pPr>
                      <a:r>
                        <a:rPr lang="en-US" sz="1000">
                          <a:solidFill>
                            <a:srgbClr val="7F7F7F"/>
                          </a:solidFill>
                          <a:effectLst/>
                          <a:latin typeface="Times New Roman" panose="02020603050405020304" pitchFamily="18" charset="0"/>
                          <a:ea typeface="DengXian"/>
                          <a:cs typeface="Times New Roman" panose="02020603050405020304" pitchFamily="18" charset="0"/>
                        </a:rPr>
                        <a:t>(NTRU R-lattice)</a:t>
                      </a:r>
                      <a:endParaRPr lang="en-US" sz="1100">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28575" cap="flat" cmpd="sng" algn="ctr">
                      <a:solidFill>
                        <a:srgbClr val="000000"/>
                      </a:solidFill>
                      <a:prstDash val="solid"/>
                      <a:round/>
                      <a:headEnd type="none" w="med" len="med"/>
                      <a:tailEnd type="none" w="med" len="med"/>
                    </a:lnR>
                    <a:lnT w="19050" cap="flat" cmpd="dbl"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15400460"/>
                  </a:ext>
                </a:extLst>
              </a:tr>
              <a:tr h="365760">
                <a:tc>
                  <a:txBody>
                    <a:bodyPr/>
                    <a:lstStyle/>
                    <a:p>
                      <a:pPr marL="0" marR="0" algn="ctr">
                        <a:lnSpc>
                          <a:spcPct val="107000"/>
                        </a:lnSpc>
                        <a:spcBef>
                          <a:spcPts val="0"/>
                        </a:spcBef>
                        <a:spcAft>
                          <a:spcPts val="0"/>
                        </a:spcAft>
                      </a:pPr>
                      <a:r>
                        <a:rPr lang="en-US" sz="1200" b="1">
                          <a:effectLst/>
                          <a:latin typeface="Times New Roman" panose="02020603050405020304" pitchFamily="18" charset="0"/>
                          <a:ea typeface="DengXian"/>
                          <a:cs typeface="Times New Roman" panose="02020603050405020304" pitchFamily="18" charset="0"/>
                        </a:rPr>
                        <a:t>2</a:t>
                      </a:r>
                      <a:endParaRPr lang="en-US" sz="1100">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100" u="sng" dirty="0" err="1">
                          <a:solidFill>
                            <a:srgbClr val="0563C1"/>
                          </a:solidFill>
                          <a:effectLst/>
                          <a:latin typeface="Times New Roman" panose="02020603050405020304" pitchFamily="18" charset="0"/>
                          <a:ea typeface="DengXian"/>
                          <a:cs typeface="Times New Roman" panose="02020603050405020304" pitchFamily="18" charset="0"/>
                          <a:hlinkClick r:id="rId22"/>
                        </a:rPr>
                        <a:t>qTESLA</a:t>
                      </a:r>
                      <a:r>
                        <a:rPr lang="en-US" sz="1100" dirty="0">
                          <a:effectLst/>
                          <a:latin typeface="Times New Roman" panose="02020603050405020304" pitchFamily="18" charset="0"/>
                          <a:ea typeface="DengXian"/>
                          <a:cs typeface="Times New Roman" panose="02020603050405020304" pitchFamily="18" charset="0"/>
                        </a:rPr>
                        <a:t> </a:t>
                      </a:r>
                      <a:endParaRPr lang="en-US" sz="1100" dirty="0">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r">
                        <a:lnSpc>
                          <a:spcPct val="107000"/>
                        </a:lnSpc>
                        <a:spcBef>
                          <a:spcPts val="0"/>
                        </a:spcBef>
                        <a:spcAft>
                          <a:spcPts val="0"/>
                        </a:spcAft>
                      </a:pPr>
                      <a:r>
                        <a:rPr lang="en-US" sz="1000" dirty="0">
                          <a:solidFill>
                            <a:srgbClr val="7F7F7F"/>
                          </a:solidFill>
                          <a:effectLst/>
                          <a:latin typeface="Times New Roman" panose="02020603050405020304" pitchFamily="18" charset="0"/>
                          <a:ea typeface="DengXian"/>
                          <a:cs typeface="Times New Roman" panose="02020603050405020304" pitchFamily="18" charset="0"/>
                        </a:rPr>
                        <a:t>(R-LWE)</a:t>
                      </a:r>
                      <a:endParaRPr lang="en-US" sz="1100" dirty="0">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3469072"/>
                  </a:ext>
                </a:extLst>
              </a:tr>
              <a:tr h="365760">
                <a:tc>
                  <a:txBody>
                    <a:bodyPr/>
                    <a:lstStyle/>
                    <a:p>
                      <a:pPr marL="0" marR="0" algn="ctr">
                        <a:lnSpc>
                          <a:spcPct val="107000"/>
                        </a:lnSpc>
                        <a:spcBef>
                          <a:spcPts val="0"/>
                        </a:spcBef>
                        <a:spcAft>
                          <a:spcPts val="0"/>
                        </a:spcAft>
                      </a:pPr>
                      <a:r>
                        <a:rPr lang="en-US" sz="1200" b="1">
                          <a:effectLst/>
                          <a:latin typeface="Times New Roman" panose="02020603050405020304" pitchFamily="18" charset="0"/>
                          <a:ea typeface="DengXian"/>
                          <a:cs typeface="Times New Roman" panose="02020603050405020304" pitchFamily="18" charset="0"/>
                        </a:rPr>
                        <a:t>3</a:t>
                      </a:r>
                      <a:endParaRPr lang="en-US" sz="1100">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100" u="sng">
                          <a:solidFill>
                            <a:srgbClr val="0563C1"/>
                          </a:solidFill>
                          <a:effectLst/>
                          <a:latin typeface="Times New Roman" panose="02020603050405020304" pitchFamily="18" charset="0"/>
                          <a:ea typeface="DengXian"/>
                          <a:cs typeface="Times New Roman" panose="02020603050405020304" pitchFamily="18" charset="0"/>
                          <a:hlinkClick r:id="rId19"/>
                        </a:rPr>
                        <a:t>CRYSTALS-DILITHIUM</a:t>
                      </a:r>
                      <a:r>
                        <a:rPr lang="en-US" sz="1100">
                          <a:effectLst/>
                          <a:latin typeface="Times New Roman" panose="02020603050405020304" pitchFamily="18" charset="0"/>
                          <a:ea typeface="DengXian"/>
                          <a:cs typeface="Times New Roman" panose="02020603050405020304" pitchFamily="18" charset="0"/>
                        </a:rPr>
                        <a:t> </a:t>
                      </a:r>
                      <a:endParaRPr lang="en-US" sz="1100">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r">
                        <a:lnSpc>
                          <a:spcPct val="107000"/>
                        </a:lnSpc>
                        <a:spcBef>
                          <a:spcPts val="0"/>
                        </a:spcBef>
                        <a:spcAft>
                          <a:spcPts val="0"/>
                        </a:spcAft>
                      </a:pPr>
                      <a:r>
                        <a:rPr lang="en-US" sz="1000" dirty="0">
                          <a:solidFill>
                            <a:srgbClr val="7F7F7F"/>
                          </a:solidFill>
                          <a:effectLst/>
                          <a:latin typeface="Times New Roman" panose="02020603050405020304" pitchFamily="18" charset="0"/>
                          <a:ea typeface="DengXian"/>
                          <a:cs typeface="Times New Roman" panose="02020603050405020304" pitchFamily="18" charset="0"/>
                        </a:rPr>
                        <a:t>(R-LWE)</a:t>
                      </a:r>
                      <a:endParaRPr lang="en-US" sz="1100" dirty="0">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15256844"/>
                  </a:ext>
                </a:extLst>
              </a:tr>
            </a:tbl>
          </a:graphicData>
        </a:graphic>
      </p:graphicFrame>
    </p:spTree>
    <p:extLst>
      <p:ext uri="{BB962C8B-B14F-4D97-AF65-F5344CB8AC3E}">
        <p14:creationId xmlns:p14="http://schemas.microsoft.com/office/powerpoint/2010/main" val="208658716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8625" y="597176"/>
            <a:ext cx="8229600" cy="676868"/>
          </a:xfrm>
        </p:spPr>
        <p:txBody>
          <a:bodyPr>
            <a:normAutofit fontScale="90000"/>
          </a:bodyPr>
          <a:lstStyle/>
          <a:p>
            <a:r>
              <a:rPr lang="en-US" sz="3600" dirty="0"/>
              <a:t>R-LWE Public Key Encryption Co-processor</a:t>
            </a:r>
          </a:p>
        </p:txBody>
      </p:sp>
      <p:sp>
        <p:nvSpPr>
          <p:cNvPr id="3" name="Content Placeholder 2"/>
          <p:cNvSpPr>
            <a:spLocks noGrp="1"/>
          </p:cNvSpPr>
          <p:nvPr>
            <p:ph idx="1"/>
          </p:nvPr>
        </p:nvSpPr>
        <p:spPr>
          <a:xfrm>
            <a:off x="172315" y="1081251"/>
            <a:ext cx="8686800" cy="4914900"/>
          </a:xfrm>
        </p:spPr>
        <p:txBody>
          <a:bodyPr>
            <a:normAutofit/>
          </a:bodyPr>
          <a:lstStyle/>
          <a:p>
            <a:pPr marL="457200" lvl="1" indent="0">
              <a:buNone/>
            </a:pPr>
            <a:endParaRPr lang="en-US" sz="2000" dirty="0" smtClean="0"/>
          </a:p>
          <a:p>
            <a:pPr lvl="1"/>
            <a:endParaRPr lang="en-US" sz="2000" dirty="0"/>
          </a:p>
          <a:p>
            <a:pPr marL="457200" lvl="1" indent="0">
              <a:buNone/>
            </a:pPr>
            <a:endParaRPr lang="en-US" sz="2000" dirty="0" smtClean="0"/>
          </a:p>
          <a:p>
            <a:pPr lvl="1"/>
            <a:endParaRPr lang="en-US" sz="2000" dirty="0" smtClean="0"/>
          </a:p>
        </p:txBody>
      </p:sp>
      <p:sp>
        <p:nvSpPr>
          <p:cNvPr id="5" name="Rectangle 4"/>
          <p:cNvSpPr/>
          <p:nvPr/>
        </p:nvSpPr>
        <p:spPr>
          <a:xfrm>
            <a:off x="1568824" y="6634895"/>
            <a:ext cx="6382870" cy="230832"/>
          </a:xfrm>
          <a:prstGeom prst="rect">
            <a:avLst/>
          </a:prstGeom>
        </p:spPr>
        <p:txBody>
          <a:bodyPr wrap="square">
            <a:spAutoFit/>
          </a:bodyPr>
          <a:lstStyle/>
          <a:p>
            <a:r>
              <a:rPr lang="en-US" sz="900" dirty="0" smtClean="0">
                <a:latin typeface="Avenir Book" panose="02000503020000020003" pitchFamily="2" charset="0"/>
                <a:cs typeface="Times New Roman" panose="02020603050405020304" pitchFamily="18" charset="0"/>
              </a:rPr>
              <a:t>[1] </a:t>
            </a:r>
            <a:r>
              <a:rPr lang="en-US" sz="900" dirty="0" err="1">
                <a:latin typeface="Avenir Book" panose="02000503020000020003" pitchFamily="2" charset="0"/>
                <a:cs typeface="Times New Roman" panose="02020603050405020304" pitchFamily="18" charset="0"/>
              </a:rPr>
              <a:t>Oded</a:t>
            </a:r>
            <a:r>
              <a:rPr lang="en-US" sz="900" dirty="0">
                <a:latin typeface="Avenir Book" panose="02000503020000020003" pitchFamily="2" charset="0"/>
                <a:cs typeface="Times New Roman" panose="02020603050405020304" pitchFamily="18" charset="0"/>
              </a:rPr>
              <a:t> </a:t>
            </a:r>
            <a:r>
              <a:rPr lang="en-US" sz="900" dirty="0" err="1">
                <a:latin typeface="Avenir Book" panose="02000503020000020003" pitchFamily="2" charset="0"/>
                <a:cs typeface="Times New Roman" panose="02020603050405020304" pitchFamily="18" charset="0"/>
              </a:rPr>
              <a:t>Regev</a:t>
            </a:r>
            <a:r>
              <a:rPr lang="en-US" sz="900" dirty="0">
                <a:latin typeface="Avenir Book" panose="02000503020000020003" pitchFamily="2" charset="0"/>
                <a:cs typeface="Times New Roman" panose="02020603050405020304" pitchFamily="18" charset="0"/>
              </a:rPr>
              <a:t>, “On lattices, learning with errors, random linear codes, and </a:t>
            </a:r>
            <a:r>
              <a:rPr lang="en-US" sz="900" dirty="0" smtClean="0">
                <a:latin typeface="Avenir Book" panose="02000503020000020003" pitchFamily="2" charset="0"/>
                <a:cs typeface="Times New Roman" panose="02020603050405020304" pitchFamily="18" charset="0"/>
              </a:rPr>
              <a:t>cryptography”, 2005</a:t>
            </a:r>
            <a:endParaRPr lang="en-US" sz="900" dirty="0">
              <a:latin typeface="Avenir Book" panose="02000503020000020003" pitchFamily="2" charset="0"/>
              <a:cs typeface="Times New Roman" panose="02020603050405020304" pitchFamily="18" charset="0"/>
            </a:endParaRP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55" y="1790515"/>
            <a:ext cx="9144000" cy="2611931"/>
          </a:xfrm>
          <a:prstGeom prst="rect">
            <a:avLst/>
          </a:prstGeom>
        </p:spPr>
      </p:pic>
      <p:pic>
        <p:nvPicPr>
          <p:cNvPr id="11" name="Picture 10"/>
          <p:cNvPicPr>
            <a:picLocks noChangeAspect="1"/>
          </p:cNvPicPr>
          <p:nvPr/>
        </p:nvPicPr>
        <p:blipFill>
          <a:blip r:embed="rId4">
            <a:duotone>
              <a:schemeClr val="accent2">
                <a:shade val="45000"/>
                <a:satMod val="135000"/>
              </a:schemeClr>
              <a:prstClr val="white"/>
            </a:duotone>
          </a:blip>
          <a:stretch>
            <a:fillRect/>
          </a:stretch>
        </p:blipFill>
        <p:spPr>
          <a:xfrm>
            <a:off x="2102470" y="4844795"/>
            <a:ext cx="237249" cy="326777"/>
          </a:xfrm>
          <a:prstGeom prst="rect">
            <a:avLst/>
          </a:prstGeom>
        </p:spPr>
      </p:pic>
      <p:pic>
        <p:nvPicPr>
          <p:cNvPr id="12" name="Picture 11"/>
          <p:cNvPicPr>
            <a:picLocks noChangeAspect="1"/>
          </p:cNvPicPr>
          <p:nvPr/>
        </p:nvPicPr>
        <p:blipFill>
          <a:blip r:embed="rId4">
            <a:duotone>
              <a:prstClr val="black"/>
              <a:schemeClr val="accent3">
                <a:tint val="45000"/>
                <a:satMod val="400000"/>
              </a:schemeClr>
            </a:duotone>
          </a:blip>
          <a:stretch>
            <a:fillRect/>
          </a:stretch>
        </p:blipFill>
        <p:spPr>
          <a:xfrm>
            <a:off x="4772370" y="4840248"/>
            <a:ext cx="237249" cy="326777"/>
          </a:xfrm>
          <a:prstGeom prst="rect">
            <a:avLst/>
          </a:prstGeom>
        </p:spPr>
      </p:pic>
      <p:pic>
        <p:nvPicPr>
          <p:cNvPr id="13" name="Picture 12"/>
          <p:cNvPicPr>
            <a:picLocks noChangeAspect="1"/>
          </p:cNvPicPr>
          <p:nvPr/>
        </p:nvPicPr>
        <p:blipFill>
          <a:blip r:embed="rId4">
            <a:duotone>
              <a:schemeClr val="accent2">
                <a:shade val="45000"/>
                <a:satMod val="135000"/>
              </a:schemeClr>
              <a:prstClr val="white"/>
            </a:duotone>
          </a:blip>
          <a:stretch>
            <a:fillRect/>
          </a:stretch>
        </p:blipFill>
        <p:spPr>
          <a:xfrm>
            <a:off x="7309200" y="4816368"/>
            <a:ext cx="237249" cy="326777"/>
          </a:xfrm>
          <a:prstGeom prst="rect">
            <a:avLst/>
          </a:prstGeom>
        </p:spPr>
      </p:pic>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92250" y="1580171"/>
            <a:ext cx="2140613" cy="186140"/>
          </a:xfrm>
          <a:prstGeom prst="rect">
            <a:avLst/>
          </a:prstGeom>
        </p:spPr>
      </p:pic>
      <p:grpSp>
        <p:nvGrpSpPr>
          <p:cNvPr id="15" name="Group 14"/>
          <p:cNvGrpSpPr/>
          <p:nvPr/>
        </p:nvGrpSpPr>
        <p:grpSpPr>
          <a:xfrm>
            <a:off x="5720247" y="4872222"/>
            <a:ext cx="3088517" cy="1026128"/>
            <a:chOff x="1318575" y="3815097"/>
            <a:chExt cx="4103912" cy="1518409"/>
          </a:xfrm>
        </p:grpSpPr>
        <p:grpSp>
          <p:nvGrpSpPr>
            <p:cNvPr id="16" name="Group 15"/>
            <p:cNvGrpSpPr/>
            <p:nvPr/>
          </p:nvGrpSpPr>
          <p:grpSpPr>
            <a:xfrm>
              <a:off x="1783697" y="4076236"/>
              <a:ext cx="3045969" cy="1257270"/>
              <a:chOff x="3091059" y="3992484"/>
              <a:chExt cx="3045969" cy="1257270"/>
            </a:xfrm>
          </p:grpSpPr>
          <p:grpSp>
            <p:nvGrpSpPr>
              <p:cNvPr id="20" name="Group 19"/>
              <p:cNvGrpSpPr/>
              <p:nvPr/>
            </p:nvGrpSpPr>
            <p:grpSpPr>
              <a:xfrm>
                <a:off x="3091059" y="4222813"/>
                <a:ext cx="3045969" cy="1026941"/>
                <a:chOff x="2950383" y="3275315"/>
                <a:chExt cx="3045969" cy="1026941"/>
              </a:xfrm>
            </p:grpSpPr>
            <p:grpSp>
              <p:nvGrpSpPr>
                <p:cNvPr id="22" name="Group 21"/>
                <p:cNvGrpSpPr/>
                <p:nvPr/>
              </p:nvGrpSpPr>
              <p:grpSpPr>
                <a:xfrm>
                  <a:off x="3411412" y="3275315"/>
                  <a:ext cx="2584940" cy="1026941"/>
                  <a:chOff x="3172261" y="1853298"/>
                  <a:chExt cx="2584940" cy="1026941"/>
                </a:xfrm>
              </p:grpSpPr>
              <p:grpSp>
                <p:nvGrpSpPr>
                  <p:cNvPr id="24" name="Group 23"/>
                  <p:cNvGrpSpPr/>
                  <p:nvPr/>
                </p:nvGrpSpPr>
                <p:grpSpPr>
                  <a:xfrm>
                    <a:off x="3172261" y="1853298"/>
                    <a:ext cx="2307101" cy="1026941"/>
                    <a:chOff x="1055078" y="2349305"/>
                    <a:chExt cx="2307101" cy="1026941"/>
                  </a:xfrm>
                </p:grpSpPr>
                <p:sp>
                  <p:nvSpPr>
                    <p:cNvPr id="26" name="Rounded Rectangle 25"/>
                    <p:cNvSpPr/>
                    <p:nvPr/>
                  </p:nvSpPr>
                  <p:spPr>
                    <a:xfrm>
                      <a:off x="1055078" y="2349305"/>
                      <a:ext cx="2307101" cy="1026941"/>
                    </a:xfrm>
                    <a:prstGeom prst="roundRect">
                      <a:avLst/>
                    </a:prstGeom>
                    <a:solidFill>
                      <a:schemeClr val="accent3">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7" name="TextBox 26"/>
                    <p:cNvSpPr txBox="1"/>
                    <p:nvPr/>
                  </p:nvSpPr>
                  <p:spPr>
                    <a:xfrm>
                      <a:off x="1448970" y="2619907"/>
                      <a:ext cx="1533379" cy="446865"/>
                    </a:xfrm>
                    <a:prstGeom prst="rect">
                      <a:avLst/>
                    </a:prstGeom>
                    <a:noFill/>
                  </p:spPr>
                  <p:txBody>
                    <a:bodyPr wrap="square" rtlCol="0">
                      <a:spAutoFit/>
                    </a:bodyPr>
                    <a:lstStyle/>
                    <a:p>
                      <a:pPr algn="ctr"/>
                      <a:r>
                        <a:rPr lang="en-US" sz="1000" dirty="0" smtClean="0">
                          <a:solidFill>
                            <a:srgbClr val="C00000"/>
                          </a:solidFill>
                        </a:rPr>
                        <a:t>Decryption Module</a:t>
                      </a:r>
                      <a:endParaRPr lang="en-US" sz="1000" dirty="0">
                        <a:solidFill>
                          <a:srgbClr val="C00000"/>
                        </a:solidFill>
                      </a:endParaRPr>
                    </a:p>
                  </p:txBody>
                </p:sp>
              </p:grpSp>
              <p:cxnSp>
                <p:nvCxnSpPr>
                  <p:cNvPr id="25" name="Straight Arrow Connector 24"/>
                  <p:cNvCxnSpPr/>
                  <p:nvPr/>
                </p:nvCxnSpPr>
                <p:spPr>
                  <a:xfrm>
                    <a:off x="5479362" y="2339030"/>
                    <a:ext cx="277839"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cxnSp>
              <p:nvCxnSpPr>
                <p:cNvPr id="23" name="Straight Arrow Connector 22"/>
                <p:cNvCxnSpPr/>
                <p:nvPr/>
              </p:nvCxnSpPr>
              <p:spPr>
                <a:xfrm>
                  <a:off x="2950383" y="3772611"/>
                  <a:ext cx="486819"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cxnSp>
            <p:nvCxnSpPr>
              <p:cNvPr id="21" name="Straight Arrow Connector 20"/>
              <p:cNvCxnSpPr/>
              <p:nvPr/>
            </p:nvCxnSpPr>
            <p:spPr>
              <a:xfrm>
                <a:off x="4276577" y="3992484"/>
                <a:ext cx="0" cy="25595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pic>
          <p:nvPicPr>
            <p:cNvPr id="17" name="Picture 16"/>
            <p:cNvPicPr>
              <a:picLocks noChangeAspect="1"/>
            </p:cNvPicPr>
            <p:nvPr/>
          </p:nvPicPr>
          <p:blipFill>
            <a:blip r:embed="rId6"/>
            <a:stretch>
              <a:fillRect/>
            </a:stretch>
          </p:blipFill>
          <p:spPr>
            <a:xfrm>
              <a:off x="2752413" y="3815097"/>
              <a:ext cx="511629" cy="205980"/>
            </a:xfrm>
            <a:prstGeom prst="rect">
              <a:avLst/>
            </a:prstGeom>
          </p:spPr>
        </p:pic>
        <p:pic>
          <p:nvPicPr>
            <p:cNvPr id="18" name="Picture 17"/>
            <p:cNvPicPr>
              <a:picLocks noChangeAspect="1"/>
            </p:cNvPicPr>
            <p:nvPr/>
          </p:nvPicPr>
          <p:blipFill>
            <a:blip r:embed="rId7"/>
            <a:stretch>
              <a:fillRect/>
            </a:stretch>
          </p:blipFill>
          <p:spPr>
            <a:xfrm>
              <a:off x="4866707" y="4420440"/>
              <a:ext cx="555780" cy="731539"/>
            </a:xfrm>
            <a:prstGeom prst="rect">
              <a:avLst/>
            </a:prstGeom>
          </p:spPr>
        </p:pic>
        <p:pic>
          <p:nvPicPr>
            <p:cNvPr id="19" name="Picture 1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318575" y="4372570"/>
              <a:ext cx="751026" cy="855014"/>
            </a:xfrm>
            <a:prstGeom prst="rect">
              <a:avLst/>
            </a:prstGeom>
          </p:spPr>
        </p:pic>
      </p:grpSp>
      <p:grpSp>
        <p:nvGrpSpPr>
          <p:cNvPr id="28" name="Group 27"/>
          <p:cNvGrpSpPr/>
          <p:nvPr/>
        </p:nvGrpSpPr>
        <p:grpSpPr>
          <a:xfrm>
            <a:off x="455571" y="5169107"/>
            <a:ext cx="5833248" cy="1180433"/>
            <a:chOff x="-247666" y="2387403"/>
            <a:chExt cx="8110512" cy="2120953"/>
          </a:xfrm>
        </p:grpSpPr>
        <p:grpSp>
          <p:nvGrpSpPr>
            <p:cNvPr id="44" name="Group 43"/>
            <p:cNvGrpSpPr/>
            <p:nvPr/>
          </p:nvGrpSpPr>
          <p:grpSpPr>
            <a:xfrm>
              <a:off x="-247666" y="2582405"/>
              <a:ext cx="4747736" cy="1197581"/>
              <a:chOff x="1287304" y="1853298"/>
              <a:chExt cx="4747736" cy="1197581"/>
            </a:xfrm>
          </p:grpSpPr>
          <p:grpSp>
            <p:nvGrpSpPr>
              <p:cNvPr id="47" name="Group 46"/>
              <p:cNvGrpSpPr/>
              <p:nvPr/>
            </p:nvGrpSpPr>
            <p:grpSpPr>
              <a:xfrm>
                <a:off x="1287304" y="1853298"/>
                <a:ext cx="4192058" cy="1197581"/>
                <a:chOff x="1463144" y="2024250"/>
                <a:chExt cx="4192058" cy="1197581"/>
              </a:xfrm>
            </p:grpSpPr>
            <p:grpSp>
              <p:nvGrpSpPr>
                <p:cNvPr id="49" name="Group 48"/>
                <p:cNvGrpSpPr/>
                <p:nvPr/>
              </p:nvGrpSpPr>
              <p:grpSpPr>
                <a:xfrm>
                  <a:off x="2159974" y="2024250"/>
                  <a:ext cx="3495228" cy="1026941"/>
                  <a:chOff x="2455403" y="2262174"/>
                  <a:chExt cx="3495228" cy="1026941"/>
                </a:xfrm>
              </p:grpSpPr>
              <p:cxnSp>
                <p:nvCxnSpPr>
                  <p:cNvPr id="51" name="Straight Arrow Connector 50"/>
                  <p:cNvCxnSpPr/>
                  <p:nvPr/>
                </p:nvCxnSpPr>
                <p:spPr>
                  <a:xfrm>
                    <a:off x="3052692" y="2560320"/>
                    <a:ext cx="60490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2" name="Straight Arrow Connector 51"/>
                  <p:cNvCxnSpPr/>
                  <p:nvPr/>
                </p:nvCxnSpPr>
                <p:spPr>
                  <a:xfrm>
                    <a:off x="3052692" y="2965938"/>
                    <a:ext cx="60490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53" name="Group 52"/>
                  <p:cNvGrpSpPr/>
                  <p:nvPr/>
                </p:nvGrpSpPr>
                <p:grpSpPr>
                  <a:xfrm>
                    <a:off x="2455403" y="2262174"/>
                    <a:ext cx="3495228" cy="1026941"/>
                    <a:chOff x="260843" y="2262174"/>
                    <a:chExt cx="3495228" cy="1026941"/>
                  </a:xfrm>
                </p:grpSpPr>
                <p:grpSp>
                  <p:nvGrpSpPr>
                    <p:cNvPr id="54" name="Group 53"/>
                    <p:cNvGrpSpPr/>
                    <p:nvPr/>
                  </p:nvGrpSpPr>
                  <p:grpSpPr>
                    <a:xfrm>
                      <a:off x="1448970" y="2262174"/>
                      <a:ext cx="2307101" cy="1026941"/>
                      <a:chOff x="1055078" y="2349305"/>
                      <a:chExt cx="2307101" cy="1026941"/>
                    </a:xfrm>
                  </p:grpSpPr>
                  <p:sp>
                    <p:nvSpPr>
                      <p:cNvPr id="57" name="Rounded Rectangle 56"/>
                      <p:cNvSpPr/>
                      <p:nvPr/>
                    </p:nvSpPr>
                    <p:spPr>
                      <a:xfrm>
                        <a:off x="1055078" y="2349305"/>
                        <a:ext cx="2307101" cy="1026941"/>
                      </a:xfrm>
                      <a:prstGeom prst="roundRect">
                        <a:avLst/>
                      </a:prstGeom>
                      <a:solidFill>
                        <a:schemeClr val="accent6">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8" name="TextBox 57"/>
                      <p:cNvSpPr txBox="1"/>
                      <p:nvPr/>
                    </p:nvSpPr>
                    <p:spPr>
                      <a:xfrm>
                        <a:off x="1448970" y="2539609"/>
                        <a:ext cx="1533379" cy="718901"/>
                      </a:xfrm>
                      <a:prstGeom prst="rect">
                        <a:avLst/>
                      </a:prstGeom>
                      <a:noFill/>
                    </p:spPr>
                    <p:txBody>
                      <a:bodyPr wrap="square" rtlCol="0">
                        <a:spAutoFit/>
                      </a:bodyPr>
                      <a:lstStyle/>
                      <a:p>
                        <a:pPr algn="ctr"/>
                        <a:r>
                          <a:rPr lang="en-US" sz="1000" dirty="0" smtClean="0">
                            <a:solidFill>
                              <a:srgbClr val="C00000"/>
                            </a:solidFill>
                          </a:rPr>
                          <a:t>Key Generator</a:t>
                        </a:r>
                      </a:p>
                      <a:p>
                        <a:pPr algn="ctr"/>
                        <a:r>
                          <a:rPr lang="en-US" sz="1000" dirty="0" smtClean="0">
                            <a:solidFill>
                              <a:srgbClr val="C00000"/>
                            </a:solidFill>
                          </a:rPr>
                          <a:t>Module </a:t>
                        </a:r>
                        <a:endParaRPr lang="en-US" sz="1000" dirty="0">
                          <a:solidFill>
                            <a:srgbClr val="C00000"/>
                          </a:solidFill>
                        </a:endParaRPr>
                      </a:p>
                    </p:txBody>
                  </p:sp>
                </p:grpSp>
                <p:sp>
                  <p:nvSpPr>
                    <p:cNvPr id="55" name="TextBox 54"/>
                    <p:cNvSpPr txBox="1"/>
                    <p:nvPr/>
                  </p:nvSpPr>
                  <p:spPr>
                    <a:xfrm>
                      <a:off x="932551" y="2613162"/>
                      <a:ext cx="602568" cy="442400"/>
                    </a:xfrm>
                    <a:prstGeom prst="rect">
                      <a:avLst/>
                    </a:prstGeom>
                    <a:noFill/>
                  </p:spPr>
                  <p:txBody>
                    <a:bodyPr wrap="square" rtlCol="0">
                      <a:spAutoFit/>
                    </a:bodyPr>
                    <a:lstStyle/>
                    <a:p>
                      <a:r>
                        <a:rPr lang="en-US" sz="1000" dirty="0" smtClean="0">
                          <a:solidFill>
                            <a:schemeClr val="tx1">
                              <a:lumMod val="50000"/>
                              <a:lumOff val="50000"/>
                            </a:schemeClr>
                          </a:solidFill>
                        </a:rPr>
                        <a:t>e</a:t>
                      </a:r>
                      <a:endParaRPr lang="en-US" sz="1000" dirty="0">
                        <a:solidFill>
                          <a:schemeClr val="tx1">
                            <a:lumMod val="50000"/>
                            <a:lumOff val="50000"/>
                          </a:schemeClr>
                        </a:solidFill>
                      </a:endParaRPr>
                    </a:p>
                  </p:txBody>
                </p:sp>
                <p:sp>
                  <p:nvSpPr>
                    <p:cNvPr id="56" name="TextBox 55"/>
                    <p:cNvSpPr txBox="1"/>
                    <p:nvPr/>
                  </p:nvSpPr>
                  <p:spPr>
                    <a:xfrm>
                      <a:off x="260843" y="2326214"/>
                      <a:ext cx="801866" cy="442400"/>
                    </a:xfrm>
                    <a:prstGeom prst="rect">
                      <a:avLst/>
                    </a:prstGeom>
                    <a:noFill/>
                  </p:spPr>
                  <p:txBody>
                    <a:bodyPr wrap="square" rtlCol="0">
                      <a:spAutoFit/>
                    </a:bodyPr>
                    <a:lstStyle/>
                    <a:p>
                      <a:r>
                        <a:rPr lang="en-US" sz="1000" dirty="0" smtClean="0">
                          <a:solidFill>
                            <a:srgbClr val="C00000"/>
                          </a:solidFill>
                        </a:rPr>
                        <a:t>TRNG</a:t>
                      </a:r>
                      <a:endParaRPr lang="en-US" sz="1000" dirty="0">
                        <a:solidFill>
                          <a:srgbClr val="C00000"/>
                        </a:solidFill>
                      </a:endParaRPr>
                    </a:p>
                  </p:txBody>
                </p:sp>
              </p:grpSp>
            </p:grpSp>
            <p:sp>
              <p:nvSpPr>
                <p:cNvPr id="50" name="TextBox 49"/>
                <p:cNvSpPr txBox="1"/>
                <p:nvPr/>
              </p:nvSpPr>
              <p:spPr>
                <a:xfrm>
                  <a:off x="1463144" y="2502930"/>
                  <a:ext cx="1418488" cy="718901"/>
                </a:xfrm>
                <a:prstGeom prst="rect">
                  <a:avLst/>
                </a:prstGeom>
                <a:noFill/>
              </p:spPr>
              <p:txBody>
                <a:bodyPr wrap="square" rtlCol="0">
                  <a:spAutoFit/>
                </a:bodyPr>
                <a:lstStyle/>
                <a:p>
                  <a:pPr algn="ctr"/>
                  <a:r>
                    <a:rPr lang="en-US" sz="1000" dirty="0" smtClean="0">
                      <a:solidFill>
                        <a:srgbClr val="C00000"/>
                      </a:solidFill>
                    </a:rPr>
                    <a:t>Gaussian Noise </a:t>
                  </a:r>
                </a:p>
                <a:p>
                  <a:pPr algn="ctr"/>
                  <a:r>
                    <a:rPr lang="en-US" sz="1000" dirty="0" smtClean="0">
                      <a:solidFill>
                        <a:srgbClr val="C00000"/>
                      </a:solidFill>
                    </a:rPr>
                    <a:t>Sampler</a:t>
                  </a:r>
                  <a:endParaRPr lang="en-US" sz="1000" dirty="0">
                    <a:solidFill>
                      <a:srgbClr val="C00000"/>
                    </a:solidFill>
                  </a:endParaRPr>
                </a:p>
              </p:txBody>
            </p:sp>
          </p:grpSp>
          <p:cxnSp>
            <p:nvCxnSpPr>
              <p:cNvPr id="48" name="Straight Arrow Connector 47"/>
              <p:cNvCxnSpPr/>
              <p:nvPr/>
            </p:nvCxnSpPr>
            <p:spPr>
              <a:xfrm>
                <a:off x="5479362" y="2274810"/>
                <a:ext cx="55567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grpSp>
          <p:nvGrpSpPr>
            <p:cNvPr id="30" name="Group 29"/>
            <p:cNvGrpSpPr/>
            <p:nvPr/>
          </p:nvGrpSpPr>
          <p:grpSpPr>
            <a:xfrm>
              <a:off x="4470342" y="2387403"/>
              <a:ext cx="3392504" cy="2120953"/>
              <a:chOff x="4470342" y="2387403"/>
              <a:chExt cx="3392504" cy="2120953"/>
            </a:xfrm>
          </p:grpSpPr>
          <p:grpSp>
            <p:nvGrpSpPr>
              <p:cNvPr id="31" name="Group 30"/>
              <p:cNvGrpSpPr/>
              <p:nvPr/>
            </p:nvGrpSpPr>
            <p:grpSpPr>
              <a:xfrm>
                <a:off x="4470342" y="2387403"/>
                <a:ext cx="2635774" cy="1710394"/>
                <a:chOff x="3552088" y="4084280"/>
                <a:chExt cx="2635774" cy="1710394"/>
              </a:xfrm>
            </p:grpSpPr>
            <p:grpSp>
              <p:nvGrpSpPr>
                <p:cNvPr id="36" name="Group 35"/>
                <p:cNvGrpSpPr/>
                <p:nvPr/>
              </p:nvGrpSpPr>
              <p:grpSpPr>
                <a:xfrm>
                  <a:off x="3552088" y="4236881"/>
                  <a:ext cx="2635774" cy="1557793"/>
                  <a:chOff x="3172261" y="1867366"/>
                  <a:chExt cx="2635774" cy="1557793"/>
                </a:xfrm>
              </p:grpSpPr>
              <p:grpSp>
                <p:nvGrpSpPr>
                  <p:cNvPr id="38" name="Group 37"/>
                  <p:cNvGrpSpPr/>
                  <p:nvPr/>
                </p:nvGrpSpPr>
                <p:grpSpPr>
                  <a:xfrm>
                    <a:off x="3172261" y="1867366"/>
                    <a:ext cx="2307101" cy="1557793"/>
                    <a:chOff x="1448970" y="2276242"/>
                    <a:chExt cx="2307101" cy="1557793"/>
                  </a:xfrm>
                </p:grpSpPr>
                <p:grpSp>
                  <p:nvGrpSpPr>
                    <p:cNvPr id="40" name="Group 39"/>
                    <p:cNvGrpSpPr/>
                    <p:nvPr/>
                  </p:nvGrpSpPr>
                  <p:grpSpPr>
                    <a:xfrm>
                      <a:off x="1448970" y="2276242"/>
                      <a:ext cx="2307101" cy="1026941"/>
                      <a:chOff x="1055078" y="2363373"/>
                      <a:chExt cx="2307101" cy="1026941"/>
                    </a:xfrm>
                  </p:grpSpPr>
                  <p:sp>
                    <p:nvSpPr>
                      <p:cNvPr id="42" name="Rounded Rectangle 41"/>
                      <p:cNvSpPr/>
                      <p:nvPr/>
                    </p:nvSpPr>
                    <p:spPr>
                      <a:xfrm>
                        <a:off x="1055078" y="2363373"/>
                        <a:ext cx="2307101" cy="1026941"/>
                      </a:xfrm>
                      <a:prstGeom prst="roundRect">
                        <a:avLst/>
                      </a:prstGeom>
                      <a:solidFill>
                        <a:schemeClr val="accent1">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3" name="TextBox 42"/>
                      <p:cNvSpPr txBox="1"/>
                      <p:nvPr/>
                    </p:nvSpPr>
                    <p:spPr>
                      <a:xfrm>
                        <a:off x="1448969" y="2539610"/>
                        <a:ext cx="1533379" cy="718900"/>
                      </a:xfrm>
                      <a:prstGeom prst="rect">
                        <a:avLst/>
                      </a:prstGeom>
                      <a:noFill/>
                    </p:spPr>
                    <p:txBody>
                      <a:bodyPr wrap="square" rtlCol="0">
                        <a:spAutoFit/>
                      </a:bodyPr>
                      <a:lstStyle/>
                      <a:p>
                        <a:pPr algn="ctr"/>
                        <a:r>
                          <a:rPr lang="en-US" sz="1000" dirty="0" smtClean="0">
                            <a:solidFill>
                              <a:srgbClr val="C00000"/>
                            </a:solidFill>
                          </a:rPr>
                          <a:t>Encryption Module</a:t>
                        </a:r>
                        <a:endParaRPr lang="en-US" sz="1000" dirty="0">
                          <a:solidFill>
                            <a:srgbClr val="C00000"/>
                          </a:solidFill>
                        </a:endParaRPr>
                      </a:p>
                    </p:txBody>
                  </p:sp>
                </p:grpSp>
                <p:sp>
                  <p:nvSpPr>
                    <p:cNvPr id="41" name="TextBox 40"/>
                    <p:cNvSpPr txBox="1"/>
                    <p:nvPr/>
                  </p:nvSpPr>
                  <p:spPr>
                    <a:xfrm>
                      <a:off x="2616301" y="3391635"/>
                      <a:ext cx="1118371" cy="442400"/>
                    </a:xfrm>
                    <a:prstGeom prst="rect">
                      <a:avLst/>
                    </a:prstGeom>
                    <a:noFill/>
                  </p:spPr>
                  <p:txBody>
                    <a:bodyPr wrap="square" rtlCol="0">
                      <a:spAutoFit/>
                    </a:bodyPr>
                    <a:lstStyle/>
                    <a:p>
                      <a:r>
                        <a:rPr lang="en-US" sz="1000" dirty="0" smtClean="0">
                          <a:solidFill>
                            <a:srgbClr val="C00000"/>
                          </a:solidFill>
                        </a:rPr>
                        <a:t>r0, r1, r2</a:t>
                      </a:r>
                      <a:endParaRPr lang="en-US" sz="1000" dirty="0">
                        <a:solidFill>
                          <a:srgbClr val="C00000"/>
                        </a:solidFill>
                      </a:endParaRPr>
                    </a:p>
                  </p:txBody>
                </p:sp>
              </p:grpSp>
              <p:cxnSp>
                <p:nvCxnSpPr>
                  <p:cNvPr id="39" name="Straight Arrow Connector 38"/>
                  <p:cNvCxnSpPr/>
                  <p:nvPr/>
                </p:nvCxnSpPr>
                <p:spPr>
                  <a:xfrm>
                    <a:off x="5491083" y="2358018"/>
                    <a:ext cx="316952"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cxnSp>
              <p:nvCxnSpPr>
                <p:cNvPr id="37" name="Straight Arrow Connector 36"/>
                <p:cNvCxnSpPr/>
                <p:nvPr/>
              </p:nvCxnSpPr>
              <p:spPr>
                <a:xfrm>
                  <a:off x="4276577" y="4084280"/>
                  <a:ext cx="0" cy="16416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cxnSp>
            <p:nvCxnSpPr>
              <p:cNvPr id="34" name="Elbow Connector 33"/>
              <p:cNvCxnSpPr>
                <a:endCxn id="42" idx="2"/>
              </p:cNvCxnSpPr>
              <p:nvPr/>
            </p:nvCxnSpPr>
            <p:spPr>
              <a:xfrm rot="10800000">
                <a:off x="5623895" y="3566946"/>
                <a:ext cx="894105" cy="539121"/>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sp>
            <p:nvSpPr>
              <p:cNvPr id="35" name="TextBox 34"/>
              <p:cNvSpPr txBox="1"/>
              <p:nvPr/>
            </p:nvSpPr>
            <p:spPr>
              <a:xfrm>
                <a:off x="6261200" y="3789455"/>
                <a:ext cx="1601646" cy="718901"/>
              </a:xfrm>
              <a:prstGeom prst="rect">
                <a:avLst/>
              </a:prstGeom>
              <a:noFill/>
            </p:spPr>
            <p:txBody>
              <a:bodyPr wrap="square" rtlCol="0">
                <a:spAutoFit/>
              </a:bodyPr>
              <a:lstStyle/>
              <a:p>
                <a:pPr algn="ctr"/>
                <a:r>
                  <a:rPr lang="en-US" sz="1000" dirty="0" smtClean="0">
                    <a:solidFill>
                      <a:srgbClr val="C00000"/>
                    </a:solidFill>
                  </a:rPr>
                  <a:t>Gaussian Noise </a:t>
                </a:r>
              </a:p>
              <a:p>
                <a:pPr algn="ctr"/>
                <a:r>
                  <a:rPr lang="en-US" sz="1000" dirty="0" smtClean="0">
                    <a:solidFill>
                      <a:srgbClr val="C00000"/>
                    </a:solidFill>
                  </a:rPr>
                  <a:t>Sampler</a:t>
                </a:r>
                <a:endParaRPr lang="en-US" sz="1000" dirty="0">
                  <a:solidFill>
                    <a:srgbClr val="C00000"/>
                  </a:solidFill>
                </a:endParaRPr>
              </a:p>
            </p:txBody>
          </p:sp>
        </p:grpSp>
      </p:grpSp>
      <p:pic>
        <p:nvPicPr>
          <p:cNvPr id="60" name="Picture 59"/>
          <p:cNvPicPr>
            <a:picLocks noChangeAspect="1"/>
          </p:cNvPicPr>
          <p:nvPr/>
        </p:nvPicPr>
        <p:blipFill>
          <a:blip r:embed="rId9"/>
          <a:stretch>
            <a:fillRect/>
          </a:stretch>
        </p:blipFill>
        <p:spPr>
          <a:xfrm>
            <a:off x="1412809" y="5289370"/>
            <a:ext cx="290593" cy="119218"/>
          </a:xfrm>
          <a:prstGeom prst="rect">
            <a:avLst/>
          </a:prstGeom>
        </p:spPr>
      </p:pic>
      <p:pic>
        <p:nvPicPr>
          <p:cNvPr id="61" name="Picture 60"/>
          <p:cNvPicPr>
            <a:picLocks noChangeAspect="1"/>
          </p:cNvPicPr>
          <p:nvPr/>
        </p:nvPicPr>
        <p:blipFill>
          <a:blip r:embed="rId9"/>
          <a:stretch>
            <a:fillRect/>
          </a:stretch>
        </p:blipFill>
        <p:spPr>
          <a:xfrm>
            <a:off x="3511997" y="5323786"/>
            <a:ext cx="290593" cy="119218"/>
          </a:xfrm>
          <a:prstGeom prst="rect">
            <a:avLst/>
          </a:prstGeom>
        </p:spPr>
      </p:pic>
      <p:pic>
        <p:nvPicPr>
          <p:cNvPr id="62" name="Picture 61"/>
          <p:cNvPicPr>
            <a:picLocks noChangeAspect="1"/>
          </p:cNvPicPr>
          <p:nvPr/>
        </p:nvPicPr>
        <p:blipFill>
          <a:blip r:embed="rId6"/>
          <a:stretch>
            <a:fillRect/>
          </a:stretch>
        </p:blipFill>
        <p:spPr>
          <a:xfrm>
            <a:off x="2423622" y="5007302"/>
            <a:ext cx="334323" cy="134598"/>
          </a:xfrm>
          <a:prstGeom prst="rect">
            <a:avLst/>
          </a:prstGeom>
        </p:spPr>
      </p:pic>
      <p:cxnSp>
        <p:nvCxnSpPr>
          <p:cNvPr id="63" name="Straight Arrow Connector 62"/>
          <p:cNvCxnSpPr/>
          <p:nvPr/>
        </p:nvCxnSpPr>
        <p:spPr>
          <a:xfrm flipV="1">
            <a:off x="2588455" y="5128671"/>
            <a:ext cx="4920" cy="15484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64" name="Picture 63"/>
          <p:cNvPicPr>
            <a:picLocks noChangeAspect="1"/>
          </p:cNvPicPr>
          <p:nvPr/>
        </p:nvPicPr>
        <p:blipFill>
          <a:blip r:embed="rId7"/>
          <a:stretch>
            <a:fillRect/>
          </a:stretch>
        </p:blipFill>
        <p:spPr>
          <a:xfrm>
            <a:off x="4437802" y="4878045"/>
            <a:ext cx="221131" cy="291061"/>
          </a:xfrm>
          <a:prstGeom prst="rect">
            <a:avLst/>
          </a:prstGeom>
        </p:spPr>
      </p:pic>
      <p:cxnSp>
        <p:nvCxnSpPr>
          <p:cNvPr id="66" name="Straight Connector 65"/>
          <p:cNvCxnSpPr/>
          <p:nvPr/>
        </p:nvCxnSpPr>
        <p:spPr>
          <a:xfrm flipV="1">
            <a:off x="172315" y="4752109"/>
            <a:ext cx="8874703" cy="13855"/>
          </a:xfrm>
          <a:prstGeom prst="line">
            <a:avLst/>
          </a:prstGeom>
          <a:ln w="12700">
            <a:solidFill>
              <a:schemeClr val="bg1">
                <a:lumMod val="75000"/>
              </a:schemeClr>
            </a:solidFill>
            <a:prstDash val="solid"/>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823676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C</a:t>
            </a:r>
            <a:r>
              <a:rPr lang="en-US" altLang="zh-CN" sz="3600" dirty="0" smtClean="0"/>
              <a:t>ode-based </a:t>
            </a:r>
            <a:r>
              <a:rPr lang="en-US" sz="3600" dirty="0" smtClean="0"/>
              <a:t>Encryption</a:t>
            </a:r>
            <a:endParaRPr lang="en-US" sz="3600" dirty="0"/>
          </a:p>
        </p:txBody>
      </p:sp>
      <p:sp>
        <p:nvSpPr>
          <p:cNvPr id="3" name="Content Placeholder 2"/>
          <p:cNvSpPr>
            <a:spLocks noGrp="1"/>
          </p:cNvSpPr>
          <p:nvPr>
            <p:ph idx="1"/>
          </p:nvPr>
        </p:nvSpPr>
        <p:spPr>
          <a:xfrm>
            <a:off x="457199" y="1417638"/>
            <a:ext cx="8772525" cy="4525963"/>
          </a:xfrm>
        </p:spPr>
        <p:txBody>
          <a:bodyPr>
            <a:normAutofit/>
          </a:bodyPr>
          <a:lstStyle/>
          <a:p>
            <a:r>
              <a:rPr lang="en-US" dirty="0" smtClean="0"/>
              <a:t>Architecture</a:t>
            </a:r>
          </a:p>
          <a:p>
            <a:pPr lvl="1"/>
            <a:r>
              <a:rPr lang="en-US" dirty="0" smtClean="0"/>
              <a:t>Key Generation</a:t>
            </a:r>
          </a:p>
          <a:p>
            <a:pPr lvl="1"/>
            <a:r>
              <a:rPr lang="en-US" dirty="0" smtClean="0"/>
              <a:t>Encryption</a:t>
            </a:r>
          </a:p>
          <a:p>
            <a:pPr lvl="1"/>
            <a:r>
              <a:rPr lang="en-US" dirty="0" smtClean="0"/>
              <a:t>Decryption</a:t>
            </a:r>
            <a:endParaRPr lang="en-US" dirty="0"/>
          </a:p>
          <a:p>
            <a:pPr lvl="2"/>
            <a:endParaRPr lang="en-US" dirty="0" smtClean="0"/>
          </a:p>
        </p:txBody>
      </p:sp>
      <p:sp>
        <p:nvSpPr>
          <p:cNvPr id="4" name="Slide Number Placeholder 3"/>
          <p:cNvSpPr>
            <a:spLocks noGrp="1"/>
          </p:cNvSpPr>
          <p:nvPr>
            <p:ph type="sldNum" sz="quarter" idx="12"/>
          </p:nvPr>
        </p:nvSpPr>
        <p:spPr/>
        <p:txBody>
          <a:bodyPr/>
          <a:lstStyle/>
          <a:p>
            <a:fld id="{9041FEBA-683F-B44C-A647-A4FB58DC8725}" type="slidenum">
              <a:rPr lang="en-US" smtClean="0"/>
              <a:t>15</a:t>
            </a:fld>
            <a:endParaRPr lang="en-US"/>
          </a:p>
        </p:txBody>
      </p:sp>
      <p:pic>
        <p:nvPicPr>
          <p:cNvPr id="18" name="Picture 1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8918" y="3289929"/>
            <a:ext cx="8409156" cy="1418588"/>
          </a:xfrm>
          <a:prstGeom prst="rect">
            <a:avLst/>
          </a:prstGeom>
        </p:spPr>
      </p:pic>
      <p:pic>
        <p:nvPicPr>
          <p:cNvPr id="19" name="Picture 18"/>
          <p:cNvPicPr>
            <a:picLocks noChangeAspect="1"/>
          </p:cNvPicPr>
          <p:nvPr/>
        </p:nvPicPr>
        <p:blipFill>
          <a:blip r:embed="rId3"/>
          <a:stretch>
            <a:fillRect/>
          </a:stretch>
        </p:blipFill>
        <p:spPr>
          <a:xfrm>
            <a:off x="6617134" y="4861851"/>
            <a:ext cx="1741727" cy="1780054"/>
          </a:xfrm>
          <a:prstGeom prst="rect">
            <a:avLst/>
          </a:prstGeom>
          <a:ln w="19050">
            <a:solidFill>
              <a:srgbClr val="0070C0"/>
            </a:solidFill>
          </a:ln>
        </p:spPr>
      </p:pic>
    </p:spTree>
    <p:extLst>
      <p:ext uri="{BB962C8B-B14F-4D97-AF65-F5344CB8AC3E}">
        <p14:creationId xmlns:p14="http://schemas.microsoft.com/office/powerpoint/2010/main" val="217266857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Applications</a:t>
            </a:r>
            <a:endParaRPr lang="en-US" dirty="0"/>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9041FEBA-683F-B44C-A647-A4FB58DC8725}" type="slidenum">
              <a:rPr lang="en-US" smtClean="0"/>
              <a:t>16</a:t>
            </a:fld>
            <a:endParaRPr lang="en-US"/>
          </a:p>
        </p:txBody>
      </p:sp>
      <p:pic>
        <p:nvPicPr>
          <p:cNvPr id="1026" name="Picture 2" descr="Image result for computer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52678" y="1600200"/>
            <a:ext cx="2834037" cy="237392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iot devic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8" y="1528430"/>
            <a:ext cx="3818548" cy="3369869"/>
          </a:xfrm>
          <a:prstGeom prst="rect">
            <a:avLst/>
          </a:prstGeom>
          <a:noFill/>
          <a:effectLst>
            <a:softEdge rad="127000"/>
          </a:effectLst>
          <a:extLst>
            <a:ext uri="{909E8E84-426E-40DD-AFC4-6F175D3DCCD1}">
              <a14:hiddenFill xmlns:a14="http://schemas.microsoft.com/office/drawing/2010/main">
                <a:solidFill>
                  <a:srgbClr val="FFFFFF"/>
                </a:solidFill>
              </a14:hiddenFill>
            </a:ext>
          </a:extLst>
        </p:spPr>
      </p:pic>
      <p:pic>
        <p:nvPicPr>
          <p:cNvPr id="1030" name="Picture 6" descr="Image result for computer server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82721" y="3974770"/>
            <a:ext cx="3506412" cy="2333955"/>
          </a:xfrm>
          <a:prstGeom prst="rect">
            <a:avLst/>
          </a:prstGeom>
          <a:noFill/>
          <a:effectLst>
            <a:softEdge rad="1270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61096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smtClean="0"/>
              <a:t>Any Questions?</a:t>
            </a:r>
            <a:endParaRPr lang="en-US" sz="3600"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09018" y="1600200"/>
            <a:ext cx="4525963" cy="4525963"/>
          </a:xfrm>
        </p:spPr>
      </p:pic>
      <p:sp>
        <p:nvSpPr>
          <p:cNvPr id="3" name="Slide Number Placeholder 2"/>
          <p:cNvSpPr>
            <a:spLocks noGrp="1"/>
          </p:cNvSpPr>
          <p:nvPr>
            <p:ph type="sldNum" sz="quarter" idx="12"/>
          </p:nvPr>
        </p:nvSpPr>
        <p:spPr/>
        <p:txBody>
          <a:bodyPr/>
          <a:lstStyle/>
          <a:p>
            <a:fld id="{9041FEBA-683F-B44C-A647-A4FB58DC8725}" type="slidenum">
              <a:rPr lang="en-US" smtClean="0"/>
              <a:t>17</a:t>
            </a:fld>
            <a:endParaRPr lang="en-US"/>
          </a:p>
        </p:txBody>
      </p:sp>
    </p:spTree>
    <p:extLst>
      <p:ext uri="{BB962C8B-B14F-4D97-AF65-F5344CB8AC3E}">
        <p14:creationId xmlns:p14="http://schemas.microsoft.com/office/powerpoint/2010/main" val="9089949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600" dirty="0"/>
              <a:t>1</a:t>
            </a:r>
            <a:r>
              <a:rPr lang="en-US" sz="3600" dirty="0" smtClean="0"/>
              <a:t>. What Some Have Said About </a:t>
            </a:r>
            <a:br>
              <a:rPr lang="en-US" sz="3600" dirty="0" smtClean="0"/>
            </a:br>
            <a:r>
              <a:rPr lang="en-US" sz="3600" dirty="0" smtClean="0"/>
              <a:t>Quantum Computers</a:t>
            </a:r>
            <a:endParaRPr lang="en-US" sz="3600" dirty="0"/>
          </a:p>
        </p:txBody>
      </p:sp>
      <p:pic>
        <p:nvPicPr>
          <p:cNvPr id="6" name="Picture 5"/>
          <p:cNvPicPr>
            <a:picLocks noChangeAspect="1"/>
          </p:cNvPicPr>
          <p:nvPr/>
        </p:nvPicPr>
        <p:blipFill>
          <a:blip r:embed="rId2"/>
          <a:stretch>
            <a:fillRect/>
          </a:stretch>
        </p:blipFill>
        <p:spPr>
          <a:xfrm>
            <a:off x="4930588" y="1752079"/>
            <a:ext cx="3939901" cy="1673038"/>
          </a:xfrm>
          <a:prstGeom prst="rect">
            <a:avLst/>
          </a:prstGeom>
          <a:ln>
            <a:solidFill>
              <a:schemeClr val="accent1"/>
            </a:solidFill>
          </a:ln>
        </p:spPr>
      </p:pic>
      <p:pic>
        <p:nvPicPr>
          <p:cNvPr id="7" name="Picture 6"/>
          <p:cNvPicPr>
            <a:picLocks noChangeAspect="1"/>
          </p:cNvPicPr>
          <p:nvPr/>
        </p:nvPicPr>
        <p:blipFill>
          <a:blip r:embed="rId3"/>
          <a:stretch>
            <a:fillRect/>
          </a:stretch>
        </p:blipFill>
        <p:spPr>
          <a:xfrm>
            <a:off x="394447" y="1804587"/>
            <a:ext cx="3711388" cy="1066132"/>
          </a:xfrm>
          <a:prstGeom prst="rect">
            <a:avLst/>
          </a:prstGeom>
          <a:ln>
            <a:solidFill>
              <a:schemeClr val="accent2">
                <a:lumMod val="40000"/>
                <a:lumOff val="60000"/>
              </a:schemeClr>
            </a:solidFill>
          </a:ln>
        </p:spPr>
      </p:pic>
      <p:pic>
        <p:nvPicPr>
          <p:cNvPr id="8" name="Picture 7"/>
          <p:cNvPicPr>
            <a:picLocks noChangeAspect="1"/>
          </p:cNvPicPr>
          <p:nvPr/>
        </p:nvPicPr>
        <p:blipFill rotWithShape="1">
          <a:blip r:embed="rId4"/>
          <a:srcRect l="800"/>
          <a:stretch/>
        </p:blipFill>
        <p:spPr>
          <a:xfrm>
            <a:off x="718027" y="3228139"/>
            <a:ext cx="3498371" cy="1176806"/>
          </a:xfrm>
          <a:prstGeom prst="rect">
            <a:avLst/>
          </a:prstGeom>
          <a:ln>
            <a:solidFill>
              <a:schemeClr val="tx1">
                <a:lumMod val="50000"/>
                <a:lumOff val="50000"/>
              </a:schemeClr>
            </a:solidFill>
          </a:ln>
        </p:spPr>
      </p:pic>
      <p:pic>
        <p:nvPicPr>
          <p:cNvPr id="20" name="Picture 19"/>
          <p:cNvPicPr>
            <a:picLocks noChangeAspect="1"/>
          </p:cNvPicPr>
          <p:nvPr/>
        </p:nvPicPr>
        <p:blipFill>
          <a:blip r:embed="rId5"/>
          <a:stretch>
            <a:fillRect/>
          </a:stretch>
        </p:blipFill>
        <p:spPr>
          <a:xfrm>
            <a:off x="1075059" y="4816795"/>
            <a:ext cx="3941675" cy="1309265"/>
          </a:xfrm>
          <a:prstGeom prst="rect">
            <a:avLst/>
          </a:prstGeom>
          <a:ln>
            <a:solidFill>
              <a:schemeClr val="tx1">
                <a:lumMod val="50000"/>
                <a:lumOff val="50000"/>
              </a:schemeClr>
            </a:solidFill>
          </a:ln>
        </p:spPr>
      </p:pic>
      <p:pic>
        <p:nvPicPr>
          <p:cNvPr id="9" name="Picture 8"/>
          <p:cNvPicPr>
            <a:picLocks noChangeAspect="1"/>
          </p:cNvPicPr>
          <p:nvPr/>
        </p:nvPicPr>
        <p:blipFill>
          <a:blip r:embed="rId6"/>
          <a:stretch>
            <a:fillRect/>
          </a:stretch>
        </p:blipFill>
        <p:spPr>
          <a:xfrm>
            <a:off x="5362856" y="4251875"/>
            <a:ext cx="3323944" cy="984634"/>
          </a:xfrm>
          <a:prstGeom prst="rect">
            <a:avLst/>
          </a:prstGeom>
          <a:ln>
            <a:solidFill>
              <a:srgbClr val="FFC000"/>
            </a:solidFill>
          </a:ln>
        </p:spPr>
      </p:pic>
      <p:sp>
        <p:nvSpPr>
          <p:cNvPr id="21" name="Slide Number Placeholder 20"/>
          <p:cNvSpPr>
            <a:spLocks noGrp="1"/>
          </p:cNvSpPr>
          <p:nvPr>
            <p:ph type="sldNum" sz="quarter" idx="12"/>
          </p:nvPr>
        </p:nvSpPr>
        <p:spPr/>
        <p:txBody>
          <a:bodyPr/>
          <a:lstStyle/>
          <a:p>
            <a:fld id="{9041FEBA-683F-B44C-A647-A4FB58DC8725}" type="slidenum">
              <a:rPr lang="en-US" smtClean="0"/>
              <a:t>2</a:t>
            </a:fld>
            <a:endParaRPr lang="en-US"/>
          </a:p>
        </p:txBody>
      </p:sp>
    </p:spTree>
    <p:extLst>
      <p:ext uri="{BB962C8B-B14F-4D97-AF65-F5344CB8AC3E}">
        <p14:creationId xmlns:p14="http://schemas.microsoft.com/office/powerpoint/2010/main" val="51849654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600" dirty="0"/>
              <a:t>1</a:t>
            </a:r>
            <a:r>
              <a:rPr lang="en-US" sz="3600" dirty="0" smtClean="0"/>
              <a:t>. What Some Have Said About </a:t>
            </a:r>
            <a:br>
              <a:rPr lang="en-US" sz="3600" dirty="0" smtClean="0"/>
            </a:br>
            <a:r>
              <a:rPr lang="en-US" sz="3600" dirty="0" smtClean="0"/>
              <a:t>Quantum Computers</a:t>
            </a:r>
            <a:endParaRPr lang="en-US" sz="3600" dirty="0"/>
          </a:p>
        </p:txBody>
      </p:sp>
      <p:pic>
        <p:nvPicPr>
          <p:cNvPr id="6" name="Picture 5"/>
          <p:cNvPicPr>
            <a:picLocks noChangeAspect="1"/>
          </p:cNvPicPr>
          <p:nvPr/>
        </p:nvPicPr>
        <p:blipFill>
          <a:blip r:embed="rId2">
            <a:lum bright="70000" contrast="-70000"/>
          </a:blip>
          <a:stretch>
            <a:fillRect/>
          </a:stretch>
        </p:blipFill>
        <p:spPr>
          <a:xfrm>
            <a:off x="4930588" y="1752079"/>
            <a:ext cx="3939901" cy="1673038"/>
          </a:xfrm>
          <a:prstGeom prst="rect">
            <a:avLst/>
          </a:prstGeom>
          <a:ln>
            <a:solidFill>
              <a:schemeClr val="accent1"/>
            </a:solidFill>
          </a:ln>
        </p:spPr>
      </p:pic>
      <p:pic>
        <p:nvPicPr>
          <p:cNvPr id="7" name="Picture 6"/>
          <p:cNvPicPr>
            <a:picLocks noChangeAspect="1"/>
          </p:cNvPicPr>
          <p:nvPr/>
        </p:nvPicPr>
        <p:blipFill>
          <a:blip r:embed="rId3">
            <a:lum bright="70000" contrast="-70000"/>
          </a:blip>
          <a:stretch>
            <a:fillRect/>
          </a:stretch>
        </p:blipFill>
        <p:spPr>
          <a:xfrm>
            <a:off x="394447" y="1804587"/>
            <a:ext cx="3711388" cy="1066132"/>
          </a:xfrm>
          <a:prstGeom prst="rect">
            <a:avLst/>
          </a:prstGeom>
          <a:ln>
            <a:solidFill>
              <a:schemeClr val="accent2">
                <a:lumMod val="40000"/>
                <a:lumOff val="60000"/>
              </a:schemeClr>
            </a:solidFill>
          </a:ln>
        </p:spPr>
      </p:pic>
      <p:pic>
        <p:nvPicPr>
          <p:cNvPr id="8" name="Picture 7"/>
          <p:cNvPicPr>
            <a:picLocks noChangeAspect="1"/>
          </p:cNvPicPr>
          <p:nvPr/>
        </p:nvPicPr>
        <p:blipFill rotWithShape="1">
          <a:blip r:embed="rId4">
            <a:lum bright="70000" contrast="-70000"/>
          </a:blip>
          <a:srcRect l="800"/>
          <a:stretch/>
        </p:blipFill>
        <p:spPr>
          <a:xfrm>
            <a:off x="718027" y="3228139"/>
            <a:ext cx="3498371" cy="1176806"/>
          </a:xfrm>
          <a:prstGeom prst="rect">
            <a:avLst/>
          </a:prstGeom>
          <a:ln>
            <a:solidFill>
              <a:schemeClr val="tx1">
                <a:lumMod val="50000"/>
                <a:lumOff val="50000"/>
              </a:schemeClr>
            </a:solidFill>
          </a:ln>
        </p:spPr>
      </p:pic>
      <p:pic>
        <p:nvPicPr>
          <p:cNvPr id="20" name="Picture 19"/>
          <p:cNvPicPr>
            <a:picLocks noChangeAspect="1"/>
          </p:cNvPicPr>
          <p:nvPr/>
        </p:nvPicPr>
        <p:blipFill>
          <a:blip r:embed="rId5">
            <a:lum bright="70000" contrast="-70000"/>
          </a:blip>
          <a:stretch>
            <a:fillRect/>
          </a:stretch>
        </p:blipFill>
        <p:spPr>
          <a:xfrm>
            <a:off x="1075059" y="4816795"/>
            <a:ext cx="3941675" cy="1309265"/>
          </a:xfrm>
          <a:prstGeom prst="rect">
            <a:avLst/>
          </a:prstGeom>
          <a:ln>
            <a:solidFill>
              <a:schemeClr val="tx1">
                <a:lumMod val="50000"/>
                <a:lumOff val="50000"/>
              </a:schemeClr>
            </a:solidFill>
          </a:ln>
        </p:spPr>
      </p:pic>
      <p:pic>
        <p:nvPicPr>
          <p:cNvPr id="9" name="Picture 8"/>
          <p:cNvPicPr>
            <a:picLocks noChangeAspect="1"/>
          </p:cNvPicPr>
          <p:nvPr/>
        </p:nvPicPr>
        <p:blipFill>
          <a:blip r:embed="rId6">
            <a:lum bright="70000" contrast="-70000"/>
          </a:blip>
          <a:stretch>
            <a:fillRect/>
          </a:stretch>
        </p:blipFill>
        <p:spPr>
          <a:xfrm>
            <a:off x="5362856" y="4251875"/>
            <a:ext cx="3323944" cy="984634"/>
          </a:xfrm>
          <a:prstGeom prst="rect">
            <a:avLst/>
          </a:prstGeom>
          <a:ln>
            <a:solidFill>
              <a:srgbClr val="FFC000"/>
            </a:solidFill>
          </a:ln>
        </p:spPr>
      </p:pic>
      <p:pic>
        <p:nvPicPr>
          <p:cNvPr id="13" name="Picture 12"/>
          <p:cNvPicPr>
            <a:picLocks noChangeAspect="1"/>
          </p:cNvPicPr>
          <p:nvPr/>
        </p:nvPicPr>
        <p:blipFill>
          <a:blip r:embed="rId7"/>
          <a:stretch>
            <a:fillRect/>
          </a:stretch>
        </p:blipFill>
        <p:spPr>
          <a:xfrm>
            <a:off x="2812999" y="2079586"/>
            <a:ext cx="3410426" cy="3200847"/>
          </a:xfrm>
          <a:prstGeom prst="rect">
            <a:avLst/>
          </a:prstGeom>
        </p:spPr>
      </p:pic>
      <p:cxnSp>
        <p:nvCxnSpPr>
          <p:cNvPr id="15" name="Straight Connector 14"/>
          <p:cNvCxnSpPr/>
          <p:nvPr/>
        </p:nvCxnSpPr>
        <p:spPr>
          <a:xfrm>
            <a:off x="3415553" y="3087205"/>
            <a:ext cx="493059" cy="0"/>
          </a:xfrm>
          <a:prstGeom prst="line">
            <a:avLst/>
          </a:prstGeom>
          <a:ln w="19050">
            <a:solidFill>
              <a:srgbClr val="FFC000"/>
            </a:solidFill>
          </a:ln>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4177553" y="4021397"/>
            <a:ext cx="493059" cy="0"/>
          </a:xfrm>
          <a:prstGeom prst="line">
            <a:avLst/>
          </a:prstGeom>
          <a:ln w="19050">
            <a:solidFill>
              <a:srgbClr val="FFC000"/>
            </a:solidFill>
          </a:ln>
        </p:spPr>
        <p:style>
          <a:lnRef idx="2">
            <a:schemeClr val="accent1"/>
          </a:lnRef>
          <a:fillRef idx="0">
            <a:schemeClr val="accent1"/>
          </a:fillRef>
          <a:effectRef idx="1">
            <a:schemeClr val="accent1"/>
          </a:effectRef>
          <a:fontRef idx="minor">
            <a:schemeClr val="tx1"/>
          </a:fontRef>
        </p:style>
      </p:cxnSp>
      <p:sp>
        <p:nvSpPr>
          <p:cNvPr id="18" name="Rounded Rectangular Callout 17"/>
          <p:cNvSpPr/>
          <p:nvPr/>
        </p:nvSpPr>
        <p:spPr>
          <a:xfrm>
            <a:off x="4105835" y="2382512"/>
            <a:ext cx="842682" cy="379850"/>
          </a:xfrm>
          <a:prstGeom prst="wedgeRoundRectCallout">
            <a:avLst>
              <a:gd name="adj1" fmla="val -63387"/>
              <a:gd name="adj2" fmla="val -13022"/>
              <a:gd name="adj3" fmla="val 16667"/>
            </a:avLst>
          </a:prstGeom>
          <a:solidFill>
            <a:schemeClr val="tx1">
              <a:alpha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b="1" dirty="0">
                <a:solidFill>
                  <a:schemeClr val="bg1"/>
                </a:solidFill>
                <a:latin typeface="Arial" panose="020B0604020202020204" pitchFamily="34" charset="0"/>
                <a:cs typeface="Arial" panose="020B0604020202020204" pitchFamily="34" charset="0"/>
              </a:rPr>
              <a:t>Quantum </a:t>
            </a:r>
          </a:p>
          <a:p>
            <a:pPr algn="ctr"/>
            <a:r>
              <a:rPr lang="en-US" sz="1000" b="1" dirty="0" smtClean="0">
                <a:solidFill>
                  <a:schemeClr val="bg1"/>
                </a:solidFill>
                <a:latin typeface="Arial" panose="020B0604020202020204" pitchFamily="34" charset="0"/>
                <a:cs typeface="Arial" panose="020B0604020202020204" pitchFamily="34" charset="0"/>
              </a:rPr>
              <a:t>Computer</a:t>
            </a:r>
            <a:endParaRPr lang="en-US" sz="1000" b="1" dirty="0">
              <a:solidFill>
                <a:schemeClr val="bg1"/>
              </a:solidFill>
              <a:latin typeface="Arial" panose="020B0604020202020204" pitchFamily="34" charset="0"/>
              <a:cs typeface="Arial" panose="020B0604020202020204" pitchFamily="34" charset="0"/>
            </a:endParaRPr>
          </a:p>
        </p:txBody>
      </p:sp>
      <p:sp>
        <p:nvSpPr>
          <p:cNvPr id="19" name="Rounded Rectangular Callout 18"/>
          <p:cNvSpPr/>
          <p:nvPr/>
        </p:nvSpPr>
        <p:spPr>
          <a:xfrm>
            <a:off x="3227295" y="4021397"/>
            <a:ext cx="894882" cy="379850"/>
          </a:xfrm>
          <a:prstGeom prst="wedgeRoundRectCallout">
            <a:avLst>
              <a:gd name="adj1" fmla="val 46188"/>
              <a:gd name="adj2" fmla="val -83824"/>
              <a:gd name="adj3" fmla="val 16667"/>
            </a:avLst>
          </a:prstGeom>
          <a:solidFill>
            <a:schemeClr val="tx1">
              <a:alpha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b="1" dirty="0" smtClean="0">
                <a:solidFill>
                  <a:schemeClr val="bg1"/>
                </a:solidFill>
                <a:latin typeface="Arial" panose="020B0604020202020204" pitchFamily="34" charset="0"/>
                <a:cs typeface="Arial" panose="020B0604020202020204" pitchFamily="34" charset="0"/>
              </a:rPr>
              <a:t>Encryption</a:t>
            </a:r>
            <a:endParaRPr lang="en-US" sz="1000" b="1" dirty="0">
              <a:solidFill>
                <a:schemeClr val="bg1"/>
              </a:solidFill>
              <a:latin typeface="Arial" panose="020B0604020202020204" pitchFamily="34" charset="0"/>
              <a:cs typeface="Arial" panose="020B0604020202020204" pitchFamily="34" charset="0"/>
            </a:endParaRPr>
          </a:p>
        </p:txBody>
      </p:sp>
      <p:sp>
        <p:nvSpPr>
          <p:cNvPr id="21" name="Slide Number Placeholder 20"/>
          <p:cNvSpPr>
            <a:spLocks noGrp="1"/>
          </p:cNvSpPr>
          <p:nvPr>
            <p:ph type="sldNum" sz="quarter" idx="12"/>
          </p:nvPr>
        </p:nvSpPr>
        <p:spPr/>
        <p:txBody>
          <a:bodyPr/>
          <a:lstStyle/>
          <a:p>
            <a:fld id="{9041FEBA-683F-B44C-A647-A4FB58DC8725}" type="slidenum">
              <a:rPr lang="en-US" smtClean="0"/>
              <a:t>3</a:t>
            </a:fld>
            <a:endParaRPr lang="en-US"/>
          </a:p>
        </p:txBody>
      </p:sp>
    </p:spTree>
    <p:extLst>
      <p:ext uri="{BB962C8B-B14F-4D97-AF65-F5344CB8AC3E}">
        <p14:creationId xmlns:p14="http://schemas.microsoft.com/office/powerpoint/2010/main" val="181263003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2. The Actual Situation Now</a:t>
            </a:r>
            <a:endParaRPr lang="en-US" sz="3600" dirty="0"/>
          </a:p>
        </p:txBody>
      </p:sp>
      <p:sp>
        <p:nvSpPr>
          <p:cNvPr id="17" name="Content Placeholder 2"/>
          <p:cNvSpPr>
            <a:spLocks noGrp="1"/>
          </p:cNvSpPr>
          <p:nvPr>
            <p:ph idx="1"/>
          </p:nvPr>
        </p:nvSpPr>
        <p:spPr>
          <a:xfrm>
            <a:off x="457199" y="1600200"/>
            <a:ext cx="8399929" cy="4525963"/>
          </a:xfrm>
        </p:spPr>
        <p:txBody>
          <a:bodyPr/>
          <a:lstStyle/>
          <a:p>
            <a:r>
              <a:rPr lang="en-US" dirty="0" smtClean="0"/>
              <a:t>Who is considered as non-post-quantum secure?</a:t>
            </a:r>
            <a:endParaRPr lang="en-US" dirty="0"/>
          </a:p>
          <a:p>
            <a:pPr lvl="1"/>
            <a:r>
              <a:rPr lang="en-US" dirty="0" smtClean="0"/>
              <a:t>Victims: 	banks, smartphone apps, DocuSign, </a:t>
            </a:r>
          </a:p>
          <a:p>
            <a:pPr marL="457200" lvl="1" indent="0">
              <a:buNone/>
            </a:pPr>
            <a:r>
              <a:rPr lang="en-US" dirty="0"/>
              <a:t>	</a:t>
            </a:r>
            <a:r>
              <a:rPr lang="en-US" dirty="0" smtClean="0"/>
              <a:t>			</a:t>
            </a:r>
            <a:r>
              <a:rPr lang="en-US" dirty="0" smtClean="0"/>
              <a:t>web surfing</a:t>
            </a:r>
            <a:r>
              <a:rPr lang="en-US" dirty="0"/>
              <a:t>, governments, </a:t>
            </a:r>
            <a:r>
              <a:rPr lang="en-US" dirty="0" smtClean="0"/>
              <a:t>military, etc</a:t>
            </a:r>
            <a:r>
              <a:rPr lang="en-US" dirty="0" smtClean="0"/>
              <a:t>.</a:t>
            </a:r>
            <a:endParaRPr lang="en-US" dirty="0"/>
          </a:p>
          <a:p>
            <a:pPr lvl="2"/>
            <a:endParaRPr lang="en-US" dirty="0" smtClean="0"/>
          </a:p>
          <a:p>
            <a:pPr marL="914400" lvl="2" indent="0">
              <a:buNone/>
            </a:pPr>
            <a:endParaRPr lang="en-US" dirty="0" smtClean="0"/>
          </a:p>
        </p:txBody>
      </p:sp>
      <p:graphicFrame>
        <p:nvGraphicFramePr>
          <p:cNvPr id="10" name="Table 9"/>
          <p:cNvGraphicFramePr>
            <a:graphicFrameLocks noGrp="1"/>
          </p:cNvGraphicFramePr>
          <p:nvPr>
            <p:extLst>
              <p:ext uri="{D42A27DB-BD31-4B8C-83A1-F6EECF244321}">
                <p14:modId xmlns:p14="http://schemas.microsoft.com/office/powerpoint/2010/main" val="4198062767"/>
              </p:ext>
            </p:extLst>
          </p:nvPr>
        </p:nvGraphicFramePr>
        <p:xfrm>
          <a:off x="1033180" y="3330954"/>
          <a:ext cx="7653620" cy="2225040"/>
        </p:xfrm>
        <a:graphic>
          <a:graphicData uri="http://schemas.openxmlformats.org/drawingml/2006/table">
            <a:tbl>
              <a:tblPr firstRow="1" bandRow="1">
                <a:tableStyleId>{5C22544A-7EE6-4342-B048-85BDC9FD1C3A}</a:tableStyleId>
              </a:tblPr>
              <a:tblGrid>
                <a:gridCol w="4189451">
                  <a:extLst>
                    <a:ext uri="{9D8B030D-6E8A-4147-A177-3AD203B41FA5}">
                      <a16:colId xmlns:a16="http://schemas.microsoft.com/office/drawing/2014/main" val="1041780924"/>
                    </a:ext>
                  </a:extLst>
                </a:gridCol>
                <a:gridCol w="3464169">
                  <a:extLst>
                    <a:ext uri="{9D8B030D-6E8A-4147-A177-3AD203B41FA5}">
                      <a16:colId xmlns:a16="http://schemas.microsoft.com/office/drawing/2014/main" val="536942180"/>
                    </a:ext>
                  </a:extLst>
                </a:gridCol>
              </a:tblGrid>
              <a:tr h="370840">
                <a:tc>
                  <a:txBody>
                    <a:bodyPr/>
                    <a:lstStyle/>
                    <a:p>
                      <a:r>
                        <a:rPr lang="en-US" dirty="0" smtClean="0">
                          <a:latin typeface="Avenir Book" panose="02000503020000020003" pitchFamily="2" charset="0"/>
                        </a:rPr>
                        <a:t>Algorithm</a:t>
                      </a:r>
                      <a:endParaRPr lang="en-US" dirty="0">
                        <a:latin typeface="Avenir Book" panose="02000503020000020003" pitchFamily="2" charset="0"/>
                      </a:endParaRPr>
                    </a:p>
                  </a:txBody>
                  <a:tcPr anchor="ctr"/>
                </a:tc>
                <a:tc>
                  <a:txBody>
                    <a:bodyPr/>
                    <a:lstStyle/>
                    <a:p>
                      <a:r>
                        <a:rPr lang="en-US" dirty="0" smtClean="0">
                          <a:latin typeface="Avenir Book" panose="02000503020000020003" pitchFamily="2" charset="0"/>
                        </a:rPr>
                        <a:t>Secure in Post-quantum Era?</a:t>
                      </a:r>
                      <a:endParaRPr lang="en-US" dirty="0">
                        <a:latin typeface="Avenir Book" panose="02000503020000020003" pitchFamily="2" charset="0"/>
                      </a:endParaRPr>
                    </a:p>
                  </a:txBody>
                  <a:tcPr anchor="ctr"/>
                </a:tc>
                <a:extLst>
                  <a:ext uri="{0D108BD9-81ED-4DB2-BD59-A6C34878D82A}">
                    <a16:rowId xmlns:a16="http://schemas.microsoft.com/office/drawing/2014/main" val="2068008245"/>
                  </a:ext>
                </a:extLst>
              </a:tr>
              <a:tr h="370840">
                <a:tc>
                  <a:txBody>
                    <a:bodyPr/>
                    <a:lstStyle/>
                    <a:p>
                      <a:r>
                        <a:rPr lang="en-US" dirty="0" smtClean="0">
                          <a:latin typeface="Avenir Book" panose="02000503020000020003" pitchFamily="2" charset="0"/>
                        </a:rPr>
                        <a:t>RSA-1024, -2048, -</a:t>
                      </a:r>
                      <a:r>
                        <a:rPr lang="en-US" dirty="0" smtClean="0">
                          <a:latin typeface="Avenir Book" panose="02000503020000020003" pitchFamily="2" charset="0"/>
                        </a:rPr>
                        <a:t>4096 </a:t>
                      </a:r>
                      <a:endParaRPr lang="en-US" dirty="0">
                        <a:latin typeface="Avenir Book" panose="02000503020000020003" pitchFamily="2" charset="0"/>
                      </a:endParaRPr>
                    </a:p>
                  </a:txBody>
                  <a:tcPr/>
                </a:tc>
                <a:tc>
                  <a:txBody>
                    <a:bodyPr/>
                    <a:lstStyle/>
                    <a:p>
                      <a:r>
                        <a:rPr lang="en-US" dirty="0" smtClean="0">
                          <a:solidFill>
                            <a:srgbClr val="FF0000"/>
                          </a:solidFill>
                          <a:latin typeface="Avenir Book" panose="02000503020000020003" pitchFamily="2" charset="0"/>
                        </a:rPr>
                        <a:t>No</a:t>
                      </a:r>
                      <a:endParaRPr lang="en-US" dirty="0">
                        <a:solidFill>
                          <a:srgbClr val="FF0000"/>
                        </a:solidFill>
                        <a:latin typeface="Avenir Book" panose="02000503020000020003" pitchFamily="2" charset="0"/>
                      </a:endParaRPr>
                    </a:p>
                  </a:txBody>
                  <a:tcPr/>
                </a:tc>
                <a:extLst>
                  <a:ext uri="{0D108BD9-81ED-4DB2-BD59-A6C34878D82A}">
                    <a16:rowId xmlns:a16="http://schemas.microsoft.com/office/drawing/2014/main" val="2953121597"/>
                  </a:ext>
                </a:extLst>
              </a:tr>
              <a:tr h="370840">
                <a:tc>
                  <a:txBody>
                    <a:bodyPr/>
                    <a:lstStyle/>
                    <a:p>
                      <a:r>
                        <a:rPr lang="en-US" dirty="0" smtClean="0">
                          <a:latin typeface="Avenir Book" panose="02000503020000020003" pitchFamily="2" charset="0"/>
                        </a:rPr>
                        <a:t>Elliptic</a:t>
                      </a:r>
                      <a:r>
                        <a:rPr lang="en-US" baseline="0" dirty="0" smtClean="0">
                          <a:latin typeface="Avenir Book" panose="02000503020000020003" pitchFamily="2" charset="0"/>
                        </a:rPr>
                        <a:t> Curve</a:t>
                      </a:r>
                      <a:r>
                        <a:rPr lang="en-US" dirty="0" smtClean="0">
                          <a:latin typeface="Avenir Book" panose="02000503020000020003" pitchFamily="2" charset="0"/>
                        </a:rPr>
                        <a:t> Crypto</a:t>
                      </a:r>
                      <a:r>
                        <a:rPr lang="en-US" baseline="0" dirty="0" smtClean="0">
                          <a:latin typeface="Avenir Book" panose="02000503020000020003" pitchFamily="2" charset="0"/>
                        </a:rPr>
                        <a:t> (ECC)</a:t>
                      </a:r>
                      <a:r>
                        <a:rPr lang="en-US" dirty="0" smtClean="0">
                          <a:latin typeface="Avenir Book" panose="02000503020000020003" pitchFamily="2" charset="0"/>
                        </a:rPr>
                        <a:t>-256,</a:t>
                      </a:r>
                      <a:r>
                        <a:rPr lang="en-US" baseline="0" dirty="0" smtClean="0">
                          <a:latin typeface="Avenir Book" panose="02000503020000020003" pitchFamily="2" charset="0"/>
                        </a:rPr>
                        <a:t> -</a:t>
                      </a:r>
                      <a:r>
                        <a:rPr lang="en-US" baseline="0" dirty="0" smtClean="0">
                          <a:latin typeface="Avenir Book" panose="02000503020000020003" pitchFamily="2" charset="0"/>
                        </a:rPr>
                        <a:t>521 </a:t>
                      </a:r>
                      <a:endParaRPr lang="en-US" dirty="0">
                        <a:latin typeface="Avenir Book" panose="02000503020000020003" pitchFamily="2" charset="0"/>
                      </a:endParaRP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smtClean="0">
                          <a:solidFill>
                            <a:srgbClr val="FF0000"/>
                          </a:solidFill>
                          <a:latin typeface="Avenir Book" panose="02000503020000020003" pitchFamily="2" charset="0"/>
                        </a:rPr>
                        <a:t>No</a:t>
                      </a:r>
                    </a:p>
                  </a:txBody>
                  <a:tcPr/>
                </a:tc>
                <a:extLst>
                  <a:ext uri="{0D108BD9-81ED-4DB2-BD59-A6C34878D82A}">
                    <a16:rowId xmlns:a16="http://schemas.microsoft.com/office/drawing/2014/main" val="3567341598"/>
                  </a:ext>
                </a:extLst>
              </a:tr>
              <a:tr h="370840">
                <a:tc>
                  <a:txBody>
                    <a:bodyPr/>
                    <a:lstStyle/>
                    <a:p>
                      <a:r>
                        <a:rPr lang="en-US" dirty="0" err="1" smtClean="0">
                          <a:latin typeface="Avenir Book" panose="02000503020000020003" pitchFamily="2" charset="0"/>
                        </a:rPr>
                        <a:t>Diffie</a:t>
                      </a:r>
                      <a:r>
                        <a:rPr lang="en-US" dirty="0" smtClean="0">
                          <a:latin typeface="Avenir Book" panose="02000503020000020003" pitchFamily="2" charset="0"/>
                        </a:rPr>
                        <a:t>-Hellman</a:t>
                      </a:r>
                      <a:endParaRPr lang="en-US" dirty="0">
                        <a:latin typeface="Avenir Book" panose="02000503020000020003" pitchFamily="2" charset="0"/>
                      </a:endParaRP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smtClean="0">
                          <a:solidFill>
                            <a:srgbClr val="FF0000"/>
                          </a:solidFill>
                          <a:latin typeface="Avenir Book" panose="02000503020000020003" pitchFamily="2" charset="0"/>
                        </a:rPr>
                        <a:t>No</a:t>
                      </a:r>
                    </a:p>
                  </a:txBody>
                  <a:tcPr/>
                </a:tc>
                <a:extLst>
                  <a:ext uri="{0D108BD9-81ED-4DB2-BD59-A6C34878D82A}">
                    <a16:rowId xmlns:a16="http://schemas.microsoft.com/office/drawing/2014/main" val="1024725645"/>
                  </a:ext>
                </a:extLst>
              </a:tr>
              <a:tr h="370840">
                <a:tc>
                  <a:txBody>
                    <a:bodyPr/>
                    <a:lstStyle/>
                    <a:p>
                      <a:r>
                        <a:rPr lang="en-US" dirty="0" smtClean="0">
                          <a:latin typeface="Avenir Book" panose="02000503020000020003" pitchFamily="2" charset="0"/>
                        </a:rPr>
                        <a:t>ECC </a:t>
                      </a:r>
                      <a:r>
                        <a:rPr lang="en-US" dirty="0" err="1" smtClean="0">
                          <a:latin typeface="Avenir Book" panose="02000503020000020003" pitchFamily="2" charset="0"/>
                        </a:rPr>
                        <a:t>Diffie</a:t>
                      </a:r>
                      <a:r>
                        <a:rPr lang="en-US" dirty="0" smtClean="0">
                          <a:latin typeface="Avenir Book" panose="02000503020000020003" pitchFamily="2" charset="0"/>
                        </a:rPr>
                        <a:t>-Hellman</a:t>
                      </a:r>
                      <a:endParaRPr lang="en-US" dirty="0">
                        <a:latin typeface="Avenir Book" panose="02000503020000020003" pitchFamily="2" charset="0"/>
                      </a:endParaRP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smtClean="0">
                          <a:solidFill>
                            <a:srgbClr val="FF0000"/>
                          </a:solidFill>
                          <a:latin typeface="Avenir Book" panose="02000503020000020003" pitchFamily="2" charset="0"/>
                        </a:rPr>
                        <a:t>No</a:t>
                      </a:r>
                    </a:p>
                  </a:txBody>
                  <a:tcPr/>
                </a:tc>
                <a:extLst>
                  <a:ext uri="{0D108BD9-81ED-4DB2-BD59-A6C34878D82A}">
                    <a16:rowId xmlns:a16="http://schemas.microsoft.com/office/drawing/2014/main" val="2996701371"/>
                  </a:ext>
                </a:extLst>
              </a:tr>
              <a:tr h="370840">
                <a:tc>
                  <a:txBody>
                    <a:bodyPr/>
                    <a:lstStyle/>
                    <a:p>
                      <a:r>
                        <a:rPr lang="en-US" dirty="0" smtClean="0">
                          <a:latin typeface="Avenir Book" panose="02000503020000020003" pitchFamily="2" charset="0"/>
                        </a:rPr>
                        <a:t>AES-128, -</a:t>
                      </a:r>
                      <a:r>
                        <a:rPr lang="en-US" dirty="0" smtClean="0">
                          <a:latin typeface="Avenir Book" panose="02000503020000020003" pitchFamily="2" charset="0"/>
                        </a:rPr>
                        <a:t>192 </a:t>
                      </a:r>
                      <a:endParaRPr lang="en-US" dirty="0">
                        <a:latin typeface="Avenir Book" panose="02000503020000020003" pitchFamily="2" charset="0"/>
                      </a:endParaRP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smtClean="0">
                          <a:solidFill>
                            <a:srgbClr val="FF0000"/>
                          </a:solidFill>
                          <a:latin typeface="Avenir Book" panose="02000503020000020003" pitchFamily="2" charset="0"/>
                        </a:rPr>
                        <a:t>No</a:t>
                      </a:r>
                    </a:p>
                  </a:txBody>
                  <a:tcPr/>
                </a:tc>
                <a:extLst>
                  <a:ext uri="{0D108BD9-81ED-4DB2-BD59-A6C34878D82A}">
                    <a16:rowId xmlns:a16="http://schemas.microsoft.com/office/drawing/2014/main" val="4050531330"/>
                  </a:ext>
                </a:extLst>
              </a:tr>
            </a:tbl>
          </a:graphicData>
        </a:graphic>
      </p:graphicFrame>
      <p:sp>
        <p:nvSpPr>
          <p:cNvPr id="24" name="Slide Number Placeholder 23"/>
          <p:cNvSpPr>
            <a:spLocks noGrp="1"/>
          </p:cNvSpPr>
          <p:nvPr>
            <p:ph type="sldNum" sz="quarter" idx="12"/>
          </p:nvPr>
        </p:nvSpPr>
        <p:spPr/>
        <p:txBody>
          <a:bodyPr/>
          <a:lstStyle/>
          <a:p>
            <a:fld id="{9041FEBA-683F-B44C-A647-A4FB58DC8725}" type="slidenum">
              <a:rPr lang="en-US" smtClean="0"/>
              <a:t>4</a:t>
            </a:fld>
            <a:endParaRPr lang="en-US"/>
          </a:p>
        </p:txBody>
      </p:sp>
    </p:spTree>
    <p:extLst>
      <p:ext uri="{BB962C8B-B14F-4D97-AF65-F5344CB8AC3E}">
        <p14:creationId xmlns:p14="http://schemas.microsoft.com/office/powerpoint/2010/main" val="363845746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2. The Actual Situation Now</a:t>
            </a:r>
            <a:endParaRPr lang="en-US" sz="3600" dirty="0"/>
          </a:p>
        </p:txBody>
      </p:sp>
      <p:sp>
        <p:nvSpPr>
          <p:cNvPr id="17" name="Content Placeholder 2"/>
          <p:cNvSpPr>
            <a:spLocks noGrp="1"/>
          </p:cNvSpPr>
          <p:nvPr>
            <p:ph idx="1"/>
          </p:nvPr>
        </p:nvSpPr>
        <p:spPr>
          <a:xfrm>
            <a:off x="457199" y="1600200"/>
            <a:ext cx="8399929" cy="4525963"/>
          </a:xfrm>
        </p:spPr>
        <p:txBody>
          <a:bodyPr/>
          <a:lstStyle/>
          <a:p>
            <a:r>
              <a:rPr lang="en-US" dirty="0" smtClean="0"/>
              <a:t>Who is considered as non-post-quantum secure?</a:t>
            </a:r>
            <a:endParaRPr lang="en-US" dirty="0"/>
          </a:p>
          <a:p>
            <a:pPr lvl="3"/>
            <a:endParaRPr lang="en-US" dirty="0"/>
          </a:p>
          <a:p>
            <a:pPr lvl="2"/>
            <a:endParaRPr lang="en-US" dirty="0" smtClean="0"/>
          </a:p>
          <a:p>
            <a:pPr marL="914400" lvl="2" indent="0">
              <a:buNone/>
            </a:pPr>
            <a:endParaRPr lang="en-US" dirty="0" smtClean="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21527" y="2285439"/>
            <a:ext cx="5876925" cy="2914650"/>
          </a:xfrm>
          <a:prstGeom prst="rect">
            <a:avLst/>
          </a:prstGeom>
          <a:ln>
            <a:solidFill>
              <a:schemeClr val="tx1">
                <a:lumMod val="50000"/>
                <a:lumOff val="50000"/>
              </a:schemeClr>
            </a:solidFill>
          </a:ln>
        </p:spPr>
      </p:pic>
      <p:sp>
        <p:nvSpPr>
          <p:cNvPr id="11" name="TextBox 10"/>
          <p:cNvSpPr txBox="1"/>
          <p:nvPr/>
        </p:nvSpPr>
        <p:spPr>
          <a:xfrm>
            <a:off x="3147775" y="5299049"/>
            <a:ext cx="3018775" cy="492443"/>
          </a:xfrm>
          <a:prstGeom prst="rect">
            <a:avLst/>
          </a:prstGeom>
          <a:noFill/>
          <a:ln w="19050">
            <a:solidFill>
              <a:srgbClr val="0070C0"/>
            </a:solidFill>
          </a:ln>
        </p:spPr>
        <p:txBody>
          <a:bodyPr wrap="none" rtlCol="0">
            <a:spAutoFit/>
          </a:bodyPr>
          <a:lstStyle/>
          <a:p>
            <a:pPr algn="ctr"/>
            <a:r>
              <a:rPr lang="en-US" sz="1400" dirty="0">
                <a:latin typeface="Avenir Book" panose="02000503020000020003" pitchFamily="2" charset="0"/>
              </a:rPr>
              <a:t> (log N)</a:t>
            </a:r>
            <a:r>
              <a:rPr lang="en-US" sz="1400" baseline="30000" dirty="0">
                <a:latin typeface="Avenir Book" panose="02000503020000020003" pitchFamily="2" charset="0"/>
              </a:rPr>
              <a:t>2</a:t>
            </a:r>
            <a:r>
              <a:rPr lang="en-US" sz="1400" dirty="0">
                <a:latin typeface="Avenir Book" panose="02000503020000020003" pitchFamily="2" charset="0"/>
              </a:rPr>
              <a:t>(log(log (N))(log(log(log(N</a:t>
            </a:r>
            <a:r>
              <a:rPr lang="en-US" sz="1400" dirty="0" smtClean="0">
                <a:latin typeface="Avenir Book" panose="02000503020000020003" pitchFamily="2" charset="0"/>
              </a:rPr>
              <a:t>)))</a:t>
            </a:r>
          </a:p>
          <a:p>
            <a:pPr algn="ctr"/>
            <a:r>
              <a:rPr lang="en-US" sz="1100" dirty="0">
                <a:solidFill>
                  <a:schemeClr val="tx1">
                    <a:lumMod val="50000"/>
                    <a:lumOff val="50000"/>
                  </a:schemeClr>
                </a:solidFill>
                <a:latin typeface="Avenir Book" panose="02000503020000020003" pitchFamily="2" charset="0"/>
              </a:rPr>
              <a:t>N: key size in decimal </a:t>
            </a:r>
            <a:r>
              <a:rPr lang="en-US" sz="1100" dirty="0" smtClean="0">
                <a:solidFill>
                  <a:schemeClr val="tx1">
                    <a:lumMod val="50000"/>
                    <a:lumOff val="50000"/>
                  </a:schemeClr>
                </a:solidFill>
                <a:latin typeface="Avenir Book" panose="02000503020000020003" pitchFamily="2" charset="0"/>
              </a:rPr>
              <a:t>digits</a:t>
            </a:r>
            <a:endParaRPr lang="en-US" sz="1100" dirty="0">
              <a:solidFill>
                <a:schemeClr val="tx1">
                  <a:lumMod val="50000"/>
                  <a:lumOff val="50000"/>
                </a:schemeClr>
              </a:solidFill>
              <a:latin typeface="Avenir Book" panose="02000503020000020003" pitchFamily="2" charset="0"/>
            </a:endParaRPr>
          </a:p>
        </p:txBody>
      </p:sp>
      <p:sp>
        <p:nvSpPr>
          <p:cNvPr id="12" name="TextBox 11"/>
          <p:cNvSpPr txBox="1"/>
          <p:nvPr/>
        </p:nvSpPr>
        <p:spPr>
          <a:xfrm>
            <a:off x="1553974" y="6607538"/>
            <a:ext cx="3865161" cy="276999"/>
          </a:xfrm>
          <a:prstGeom prst="rect">
            <a:avLst/>
          </a:prstGeom>
          <a:noFill/>
        </p:spPr>
        <p:txBody>
          <a:bodyPr wrap="none" rtlCol="0">
            <a:spAutoFit/>
          </a:bodyPr>
          <a:lstStyle/>
          <a:p>
            <a:r>
              <a:rPr lang="en-US" sz="1200" dirty="0" smtClean="0">
                <a:latin typeface="Avenir Book" panose="02000503020000020003" pitchFamily="2" charset="0"/>
              </a:rPr>
              <a:t>* </a:t>
            </a:r>
            <a:r>
              <a:rPr lang="en-US" sz="1200" dirty="0">
                <a:latin typeface="Avenir Book" panose="02000503020000020003" pitchFamily="2" charset="0"/>
              </a:rPr>
              <a:t>Zak </a:t>
            </a:r>
            <a:r>
              <a:rPr lang="en-US" sz="1200" dirty="0" err="1">
                <a:latin typeface="Avenir Book" panose="02000503020000020003" pitchFamily="2" charset="0"/>
              </a:rPr>
              <a:t>Burkley</a:t>
            </a:r>
            <a:r>
              <a:rPr lang="en-US" sz="1200" dirty="0">
                <a:latin typeface="Avenir Book" panose="02000503020000020003" pitchFamily="2" charset="0"/>
              </a:rPr>
              <a:t>, The Teachings of a Quantum Cat, </a:t>
            </a:r>
            <a:r>
              <a:rPr lang="en-US" sz="1200" dirty="0" smtClean="0">
                <a:latin typeface="Avenir Book" panose="02000503020000020003" pitchFamily="2" charset="0"/>
              </a:rPr>
              <a:t>2016</a:t>
            </a:r>
            <a:endParaRPr lang="en-US" sz="1200" dirty="0">
              <a:latin typeface="Avenir Book" panose="02000503020000020003" pitchFamily="2" charset="0"/>
            </a:endParaRPr>
          </a:p>
        </p:txBody>
      </p:sp>
      <p:sp>
        <p:nvSpPr>
          <p:cNvPr id="21" name="TextBox 20"/>
          <p:cNvSpPr txBox="1"/>
          <p:nvPr/>
        </p:nvSpPr>
        <p:spPr>
          <a:xfrm>
            <a:off x="3135005" y="3373432"/>
            <a:ext cx="3589444" cy="738664"/>
          </a:xfrm>
          <a:prstGeom prst="rect">
            <a:avLst/>
          </a:prstGeom>
          <a:noFill/>
          <a:ln w="19050">
            <a:solidFill>
              <a:srgbClr val="C00000"/>
            </a:solidFill>
          </a:ln>
        </p:spPr>
        <p:txBody>
          <a:bodyPr wrap="none" rtlCol="0">
            <a:spAutoFit/>
          </a:bodyPr>
          <a:lstStyle/>
          <a:p>
            <a:r>
              <a:rPr lang="en-US" sz="1400" dirty="0" smtClean="0">
                <a:latin typeface="Avenir Book" panose="02000503020000020003" pitchFamily="2" charset="0"/>
              </a:rPr>
              <a:t>To break a 768-bit (232 digits) RSA:</a:t>
            </a:r>
          </a:p>
          <a:p>
            <a:pPr marL="285750" indent="-285750">
              <a:buFont typeface="Arial" panose="020B0604020202020204" pitchFamily="34" charset="0"/>
              <a:buChar char="•"/>
            </a:pPr>
            <a:r>
              <a:rPr lang="en-US" sz="1400" dirty="0" smtClean="0">
                <a:latin typeface="Avenir Book" panose="02000503020000020003" pitchFamily="2" charset="0"/>
              </a:rPr>
              <a:t>2 years for a current super computer</a:t>
            </a:r>
          </a:p>
          <a:p>
            <a:pPr marL="285750" indent="-285750">
              <a:buFont typeface="Arial" panose="020B0604020202020204" pitchFamily="34" charset="0"/>
              <a:buChar char="•"/>
            </a:pPr>
            <a:r>
              <a:rPr lang="en-US" sz="1400" dirty="0" smtClean="0">
                <a:solidFill>
                  <a:srgbClr val="FF0000"/>
                </a:solidFill>
                <a:latin typeface="Avenir Book" panose="02000503020000020003" pitchFamily="2" charset="0"/>
              </a:rPr>
              <a:t>1 nanosecond </a:t>
            </a:r>
            <a:r>
              <a:rPr lang="en-US" sz="1400" dirty="0" smtClean="0">
                <a:latin typeface="Avenir Book" panose="02000503020000020003" pitchFamily="2" charset="0"/>
              </a:rPr>
              <a:t>for a quantum computer</a:t>
            </a:r>
          </a:p>
        </p:txBody>
      </p:sp>
      <p:sp>
        <p:nvSpPr>
          <p:cNvPr id="23" name="Rectangle 22"/>
          <p:cNvSpPr/>
          <p:nvPr/>
        </p:nvSpPr>
        <p:spPr>
          <a:xfrm>
            <a:off x="7447074" y="2213614"/>
            <a:ext cx="351378" cy="369332"/>
          </a:xfrm>
          <a:prstGeom prst="rect">
            <a:avLst/>
          </a:prstGeom>
        </p:spPr>
        <p:txBody>
          <a:bodyPr wrap="none">
            <a:spAutoFit/>
          </a:bodyPr>
          <a:lstStyle/>
          <a:p>
            <a:r>
              <a:rPr lang="en-US" dirty="0">
                <a:latin typeface="Avenir Book" panose="02000503020000020003" pitchFamily="2" charset="0"/>
              </a:rPr>
              <a:t>* </a:t>
            </a:r>
            <a:endParaRPr lang="en-US" dirty="0"/>
          </a:p>
        </p:txBody>
      </p:sp>
      <p:sp>
        <p:nvSpPr>
          <p:cNvPr id="24" name="Slide Number Placeholder 23"/>
          <p:cNvSpPr>
            <a:spLocks noGrp="1"/>
          </p:cNvSpPr>
          <p:nvPr>
            <p:ph type="sldNum" sz="quarter" idx="12"/>
          </p:nvPr>
        </p:nvSpPr>
        <p:spPr/>
        <p:txBody>
          <a:bodyPr/>
          <a:lstStyle/>
          <a:p>
            <a:fld id="{9041FEBA-683F-B44C-A647-A4FB58DC8725}" type="slidenum">
              <a:rPr lang="en-US" smtClean="0"/>
              <a:t>5</a:t>
            </a:fld>
            <a:endParaRPr lang="en-US"/>
          </a:p>
        </p:txBody>
      </p:sp>
    </p:spTree>
    <p:extLst>
      <p:ext uri="{BB962C8B-B14F-4D97-AF65-F5344CB8AC3E}">
        <p14:creationId xmlns:p14="http://schemas.microsoft.com/office/powerpoint/2010/main" val="213533616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2711" y="563794"/>
            <a:ext cx="8229600" cy="676868"/>
          </a:xfrm>
        </p:spPr>
        <p:txBody>
          <a:bodyPr>
            <a:normAutofit/>
          </a:bodyPr>
          <a:lstStyle/>
          <a:p>
            <a:r>
              <a:rPr lang="en-US" sz="3600" dirty="0" smtClean="0"/>
              <a:t>Ongoing Development</a:t>
            </a:r>
            <a:endParaRPr lang="en-US" sz="3600" dirty="0"/>
          </a:p>
        </p:txBody>
      </p:sp>
      <p:sp>
        <p:nvSpPr>
          <p:cNvPr id="24" name="Slide Number Placeholder 23"/>
          <p:cNvSpPr>
            <a:spLocks noGrp="1"/>
          </p:cNvSpPr>
          <p:nvPr>
            <p:ph type="sldNum" sz="quarter" idx="12"/>
          </p:nvPr>
        </p:nvSpPr>
        <p:spPr>
          <a:xfrm>
            <a:off x="8570930" y="6356350"/>
            <a:ext cx="537895" cy="365125"/>
          </a:xfrm>
        </p:spPr>
        <p:txBody>
          <a:bodyPr/>
          <a:lstStyle/>
          <a:p>
            <a:fld id="{9041FEBA-683F-B44C-A647-A4FB58DC8725}" type="slidenum">
              <a:rPr lang="en-US" smtClean="0"/>
              <a:t>6</a:t>
            </a:fld>
            <a:endParaRPr lang="en-US"/>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69001" y="1627829"/>
            <a:ext cx="2587903" cy="1940927"/>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85976" y="1636710"/>
            <a:ext cx="3166292" cy="1917297"/>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1594" y="1489231"/>
            <a:ext cx="1822156" cy="2669458"/>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76066" y="4199812"/>
            <a:ext cx="3014670" cy="2108707"/>
          </a:xfrm>
          <a:prstGeom prst="rect">
            <a:avLst/>
          </a:prstGeom>
        </p:spPr>
      </p:pic>
      <p:sp>
        <p:nvSpPr>
          <p:cNvPr id="9" name="TextBox 8"/>
          <p:cNvSpPr txBox="1"/>
          <p:nvPr/>
        </p:nvSpPr>
        <p:spPr>
          <a:xfrm>
            <a:off x="681593" y="4158689"/>
            <a:ext cx="2659621" cy="369332"/>
          </a:xfrm>
          <a:prstGeom prst="rect">
            <a:avLst/>
          </a:prstGeom>
          <a:noFill/>
        </p:spPr>
        <p:txBody>
          <a:bodyPr wrap="square" rtlCol="0">
            <a:spAutoFit/>
          </a:bodyPr>
          <a:lstStyle/>
          <a:p>
            <a:r>
              <a:rPr lang="en-US" dirty="0" smtClean="0"/>
              <a:t>IBM 50 Qubits, 20 Qubits</a:t>
            </a:r>
            <a:endParaRPr lang="en-US" dirty="0"/>
          </a:p>
        </p:txBody>
      </p:sp>
      <p:sp>
        <p:nvSpPr>
          <p:cNvPr id="11" name="TextBox 10"/>
          <p:cNvSpPr txBox="1"/>
          <p:nvPr/>
        </p:nvSpPr>
        <p:spPr>
          <a:xfrm>
            <a:off x="3341215" y="3588421"/>
            <a:ext cx="1822156" cy="369332"/>
          </a:xfrm>
          <a:prstGeom prst="rect">
            <a:avLst/>
          </a:prstGeom>
          <a:noFill/>
        </p:spPr>
        <p:txBody>
          <a:bodyPr wrap="square" rtlCol="0">
            <a:spAutoFit/>
          </a:bodyPr>
          <a:lstStyle/>
          <a:p>
            <a:r>
              <a:rPr lang="en-US" dirty="0" smtClean="0"/>
              <a:t>Intel 49 Qubits</a:t>
            </a:r>
            <a:endParaRPr lang="en-US" dirty="0"/>
          </a:p>
        </p:txBody>
      </p:sp>
      <p:sp>
        <p:nvSpPr>
          <p:cNvPr id="12" name="TextBox 11"/>
          <p:cNvSpPr txBox="1"/>
          <p:nvPr/>
        </p:nvSpPr>
        <p:spPr>
          <a:xfrm>
            <a:off x="6585869" y="3588419"/>
            <a:ext cx="1822156" cy="369332"/>
          </a:xfrm>
          <a:prstGeom prst="rect">
            <a:avLst/>
          </a:prstGeom>
          <a:noFill/>
        </p:spPr>
        <p:txBody>
          <a:bodyPr wrap="square" rtlCol="0">
            <a:spAutoFit/>
          </a:bodyPr>
          <a:lstStyle/>
          <a:p>
            <a:r>
              <a:rPr lang="en-US" dirty="0" smtClean="0"/>
              <a:t>Google 72 Qubits</a:t>
            </a:r>
            <a:endParaRPr lang="en-US" dirty="0"/>
          </a:p>
        </p:txBody>
      </p:sp>
      <p:sp>
        <p:nvSpPr>
          <p:cNvPr id="13" name="TextBox 12"/>
          <p:cNvSpPr txBox="1"/>
          <p:nvPr/>
        </p:nvSpPr>
        <p:spPr>
          <a:xfrm>
            <a:off x="7102059" y="4884833"/>
            <a:ext cx="1822156" cy="369332"/>
          </a:xfrm>
          <a:prstGeom prst="rect">
            <a:avLst/>
          </a:prstGeom>
          <a:noFill/>
        </p:spPr>
        <p:txBody>
          <a:bodyPr wrap="square" rtlCol="0">
            <a:spAutoFit/>
          </a:bodyPr>
          <a:lstStyle/>
          <a:p>
            <a:r>
              <a:rPr lang="en-US" dirty="0" err="1" smtClean="0"/>
              <a:t>IonQ</a:t>
            </a:r>
            <a:r>
              <a:rPr lang="en-US" dirty="0" smtClean="0"/>
              <a:t> 160 Qubits</a:t>
            </a:r>
            <a:endParaRPr lang="en-US" dirty="0"/>
          </a:p>
        </p:txBody>
      </p:sp>
      <p:pic>
        <p:nvPicPr>
          <p:cNvPr id="14" name="Picture 2" descr="IBM Q System One"/>
          <p:cNvPicPr>
            <a:picLocks noChangeAspect="1" noChangeArrowheads="1"/>
          </p:cNvPicPr>
          <p:nvPr/>
        </p:nvPicPr>
        <p:blipFill rotWithShape="1">
          <a:blip r:embed="rId7">
            <a:extLst>
              <a:ext uri="{28A0092B-C50C-407E-A947-70E740481C1C}">
                <a14:useLocalDpi xmlns:a14="http://schemas.microsoft.com/office/drawing/2010/main" val="0"/>
              </a:ext>
            </a:extLst>
          </a:blip>
          <a:srcRect l="19939" r="18563"/>
          <a:stretch/>
        </p:blipFill>
        <p:spPr bwMode="auto">
          <a:xfrm>
            <a:off x="1615111" y="4513903"/>
            <a:ext cx="1640890" cy="17946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021707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37534"/>
            <a:ext cx="8428892" cy="676868"/>
          </a:xfrm>
        </p:spPr>
        <p:txBody>
          <a:bodyPr>
            <a:normAutofit/>
          </a:bodyPr>
          <a:lstStyle/>
          <a:p>
            <a:r>
              <a:rPr lang="en-US" sz="3200" dirty="0" smtClean="0"/>
              <a:t>How Far Is It From Us?</a:t>
            </a:r>
            <a:endParaRPr lang="en-US" sz="3200" dirty="0"/>
          </a:p>
        </p:txBody>
      </p:sp>
      <p:sp>
        <p:nvSpPr>
          <p:cNvPr id="17" name="Content Placeholder 2"/>
          <p:cNvSpPr>
            <a:spLocks noGrp="1"/>
          </p:cNvSpPr>
          <p:nvPr>
            <p:ph idx="1"/>
          </p:nvPr>
        </p:nvSpPr>
        <p:spPr>
          <a:xfrm>
            <a:off x="484827" y="1918447"/>
            <a:ext cx="8264725" cy="4084759"/>
          </a:xfrm>
        </p:spPr>
        <p:txBody>
          <a:bodyPr/>
          <a:lstStyle/>
          <a:p>
            <a:r>
              <a:rPr lang="en-US" sz="2400" b="1" dirty="0" smtClean="0"/>
              <a:t>The Projected Timeline of General Quantum Computers</a:t>
            </a:r>
            <a:endParaRPr lang="en-US" dirty="0"/>
          </a:p>
          <a:p>
            <a:pPr lvl="2"/>
            <a:endParaRPr lang="en-US" dirty="0" smtClean="0"/>
          </a:p>
          <a:p>
            <a:pPr marL="914400" lvl="2" indent="0">
              <a:buNone/>
            </a:pPr>
            <a:endParaRPr lang="en-US" dirty="0" smtClean="0"/>
          </a:p>
        </p:txBody>
      </p:sp>
      <p:sp>
        <p:nvSpPr>
          <p:cNvPr id="24" name="Slide Number Placeholder 23"/>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041FEBA-683F-B44C-A647-A4FB58DC8725}"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11" name="TextBox 10"/>
          <p:cNvSpPr txBox="1"/>
          <p:nvPr/>
        </p:nvSpPr>
        <p:spPr>
          <a:xfrm>
            <a:off x="1979834" y="4811931"/>
            <a:ext cx="758687" cy="26161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smtClean="0">
                <a:ln>
                  <a:noFill/>
                </a:ln>
                <a:solidFill>
                  <a:srgbClr val="4F81BD">
                    <a:lumMod val="75000"/>
                  </a:srgbClr>
                </a:solidFill>
                <a:effectLst/>
                <a:uLnTx/>
                <a:uFillTx/>
                <a:latin typeface="Arial" panose="020B0604020202020204" pitchFamily="34" charset="0"/>
                <a:ea typeface="+mn-ea"/>
                <a:cs typeface="Arial" panose="020B0604020202020204" pitchFamily="34" charset="0"/>
              </a:rPr>
              <a:t>(1 ~ 5 </a:t>
            </a:r>
            <a:r>
              <a:rPr kumimoji="0" lang="en-US" sz="1050" b="1" i="0" u="none" strike="noStrike" kern="1200" cap="none" spc="0" normalizeH="0" baseline="0" noProof="0" dirty="0" err="1" smtClean="0">
                <a:ln>
                  <a:noFill/>
                </a:ln>
                <a:solidFill>
                  <a:srgbClr val="4F81BD">
                    <a:lumMod val="75000"/>
                  </a:srgbClr>
                </a:solidFill>
                <a:effectLst/>
                <a:uLnTx/>
                <a:uFillTx/>
                <a:latin typeface="Arial" panose="020B0604020202020204" pitchFamily="34" charset="0"/>
                <a:ea typeface="+mn-ea"/>
                <a:cs typeface="Arial" panose="020B0604020202020204" pitchFamily="34" charset="0"/>
              </a:rPr>
              <a:t>yr</a:t>
            </a:r>
            <a:r>
              <a:rPr kumimoji="0" lang="en-US" sz="1050" b="1" i="0" u="none" strike="noStrike" kern="1200" cap="none" spc="0" normalizeH="0" baseline="0" noProof="0" dirty="0" smtClean="0">
                <a:ln>
                  <a:noFill/>
                </a:ln>
                <a:solidFill>
                  <a:srgbClr val="4F81BD">
                    <a:lumMod val="75000"/>
                  </a:srgbClr>
                </a:solidFill>
                <a:effectLst/>
                <a:uLnTx/>
                <a:uFillTx/>
                <a:latin typeface="Arial" panose="020B0604020202020204" pitchFamily="34" charset="0"/>
                <a:ea typeface="+mn-ea"/>
                <a:cs typeface="Arial" panose="020B0604020202020204" pitchFamily="34" charset="0"/>
              </a:rPr>
              <a:t>)</a:t>
            </a:r>
            <a:endParaRPr kumimoji="0" lang="en-US" sz="1050" b="1" i="0" u="none" strike="noStrike" kern="1200" cap="none" spc="0" normalizeH="0" baseline="0" noProof="0" dirty="0">
              <a:ln>
                <a:noFill/>
              </a:ln>
              <a:solidFill>
                <a:srgbClr val="4F81BD">
                  <a:lumMod val="75000"/>
                </a:srgbClr>
              </a:solidFill>
              <a:effectLst/>
              <a:uLnTx/>
              <a:uFillTx/>
              <a:latin typeface="Arial" panose="020B0604020202020204" pitchFamily="34" charset="0"/>
              <a:ea typeface="+mn-ea"/>
              <a:cs typeface="Arial" panose="020B0604020202020204" pitchFamily="34" charset="0"/>
            </a:endParaRPr>
          </a:p>
        </p:txBody>
      </p:sp>
      <p:sp>
        <p:nvSpPr>
          <p:cNvPr id="14" name="TextBox 13"/>
          <p:cNvSpPr txBox="1"/>
          <p:nvPr/>
        </p:nvSpPr>
        <p:spPr>
          <a:xfrm>
            <a:off x="4638450" y="5428090"/>
            <a:ext cx="335348" cy="246221"/>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smtClean="0">
                <a:ln>
                  <a:noFill/>
                </a:ln>
                <a:solidFill>
                  <a:prstClr val="black"/>
                </a:solidFill>
                <a:effectLst/>
                <a:uLnTx/>
                <a:uFillTx/>
                <a:latin typeface="Times New Roman" panose="02020603050405020304" pitchFamily="18" charset="0"/>
                <a:ea typeface="+mn-ea"/>
                <a:cs typeface="Times New Roman" panose="02020603050405020304" pitchFamily="18" charset="0"/>
              </a:rPr>
              <a:t>[1]</a:t>
            </a:r>
            <a:endParaRPr kumimoji="0" lang="en-US" sz="1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grpSp>
        <p:nvGrpSpPr>
          <p:cNvPr id="3" name="Group 2"/>
          <p:cNvGrpSpPr/>
          <p:nvPr/>
        </p:nvGrpSpPr>
        <p:grpSpPr>
          <a:xfrm>
            <a:off x="1565606" y="2455934"/>
            <a:ext cx="5938105" cy="3582442"/>
            <a:chOff x="39162" y="2679288"/>
            <a:chExt cx="4934636" cy="2995022"/>
          </a:xfrm>
        </p:grpSpPr>
        <p:pic>
          <p:nvPicPr>
            <p:cNvPr id="10" name="Picture 9"/>
            <p:cNvPicPr>
              <a:picLocks noChangeAspect="1"/>
            </p:cNvPicPr>
            <p:nvPr/>
          </p:nvPicPr>
          <p:blipFill rotWithShape="1">
            <a:blip r:embed="rId3"/>
            <a:srcRect l="43464" t="24360"/>
            <a:stretch/>
          </p:blipFill>
          <p:spPr>
            <a:xfrm>
              <a:off x="991760" y="2679288"/>
              <a:ext cx="3982038" cy="2995022"/>
            </a:xfrm>
            <a:prstGeom prst="rect">
              <a:avLst/>
            </a:prstGeom>
          </p:spPr>
        </p:pic>
        <p:sp>
          <p:nvSpPr>
            <p:cNvPr id="12" name="TextBox 11"/>
            <p:cNvSpPr txBox="1"/>
            <p:nvPr/>
          </p:nvSpPr>
          <p:spPr>
            <a:xfrm rot="19160892">
              <a:off x="2410389" y="3477207"/>
              <a:ext cx="1739897" cy="24622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smtClean="0">
                  <a:ln>
                    <a:noFill/>
                  </a:ln>
                  <a:solidFill>
                    <a:srgbClr val="00B050"/>
                  </a:solidFill>
                  <a:effectLst/>
                  <a:uLnTx/>
                  <a:uFillTx/>
                  <a:latin typeface="Arial" panose="020B0604020202020204" pitchFamily="34" charset="0"/>
                  <a:ea typeface="+mn-ea"/>
                  <a:cs typeface="Arial" panose="020B0604020202020204" pitchFamily="34" charset="0"/>
                </a:rPr>
                <a:t>Early 2015 Projection</a:t>
              </a:r>
              <a:endParaRPr kumimoji="0" lang="en-US" sz="1000" b="1"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endParaRPr>
            </a:p>
          </p:txBody>
        </p:sp>
        <p:sp>
          <p:nvSpPr>
            <p:cNvPr id="15" name="TextBox 14"/>
            <p:cNvSpPr txBox="1"/>
            <p:nvPr/>
          </p:nvSpPr>
          <p:spPr>
            <a:xfrm rot="17586942">
              <a:off x="929822" y="3626413"/>
              <a:ext cx="1739897" cy="24622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smtClean="0">
                  <a:ln>
                    <a:noFill/>
                  </a:ln>
                  <a:solidFill>
                    <a:srgbClr val="C00000"/>
                  </a:solidFill>
                  <a:effectLst/>
                  <a:uLnTx/>
                  <a:uFillTx/>
                  <a:latin typeface="Arial" panose="020B0604020202020204" pitchFamily="34" charset="0"/>
                  <a:ea typeface="+mn-ea"/>
                  <a:cs typeface="Arial" panose="020B0604020202020204" pitchFamily="34" charset="0"/>
                </a:rPr>
                <a:t>Late 2015 Projection</a:t>
              </a:r>
              <a:endParaRPr kumimoji="0" lang="en-US" sz="1000" b="1" i="0" u="none" strike="noStrike" kern="1200" cap="none" spc="0" normalizeH="0" baseline="0" noProof="0" dirty="0">
                <a:ln>
                  <a:noFill/>
                </a:ln>
                <a:solidFill>
                  <a:srgbClr val="C00000"/>
                </a:solidFill>
                <a:effectLst/>
                <a:uLnTx/>
                <a:uFillTx/>
                <a:latin typeface="Arial" panose="020B0604020202020204" pitchFamily="34" charset="0"/>
                <a:ea typeface="+mn-ea"/>
                <a:cs typeface="Arial" panose="020B0604020202020204" pitchFamily="34" charset="0"/>
              </a:endParaRPr>
            </a:p>
          </p:txBody>
        </p:sp>
        <p:sp>
          <p:nvSpPr>
            <p:cNvPr id="16" name="TextBox 15"/>
            <p:cNvSpPr txBox="1"/>
            <p:nvPr/>
          </p:nvSpPr>
          <p:spPr>
            <a:xfrm>
              <a:off x="39162" y="4467571"/>
              <a:ext cx="1057854" cy="40011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smtClean="0">
                  <a:ln>
                    <a:noFill/>
                  </a:ln>
                  <a:solidFill>
                    <a:srgbClr val="4F81BD">
                      <a:lumMod val="75000"/>
                    </a:srgbClr>
                  </a:solidFill>
                  <a:effectLst/>
                  <a:uLnTx/>
                  <a:uFillTx/>
                  <a:latin typeface="Arial" panose="020B0604020202020204" pitchFamily="34" charset="0"/>
                  <a:ea typeface="+mn-ea"/>
                  <a:cs typeface="Arial" panose="020B0604020202020204" pitchFamily="34" charset="0"/>
                </a:rPr>
                <a:t>Threat Window</a:t>
              </a:r>
              <a:endParaRPr kumimoji="0" lang="en-US" sz="1000" b="1" i="0" u="none" strike="noStrike" kern="1200" cap="none" spc="0" normalizeH="0" baseline="0" noProof="0" dirty="0">
                <a:ln>
                  <a:noFill/>
                </a:ln>
                <a:solidFill>
                  <a:srgbClr val="4F81BD">
                    <a:lumMod val="75000"/>
                  </a:srgbClr>
                </a:solidFill>
                <a:effectLst/>
                <a:uLnTx/>
                <a:uFillTx/>
                <a:latin typeface="Arial" panose="020B0604020202020204" pitchFamily="34" charset="0"/>
                <a:ea typeface="+mn-ea"/>
                <a:cs typeface="Arial" panose="020B0604020202020204" pitchFamily="34" charset="0"/>
              </a:endParaRPr>
            </a:p>
          </p:txBody>
        </p:sp>
      </p:grpSp>
      <p:sp>
        <p:nvSpPr>
          <p:cNvPr id="19" name="Rectangle 18"/>
          <p:cNvSpPr/>
          <p:nvPr/>
        </p:nvSpPr>
        <p:spPr>
          <a:xfrm>
            <a:off x="1565605" y="6614874"/>
            <a:ext cx="6816386" cy="215444"/>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smtClean="0">
                <a:ln>
                  <a:noFill/>
                </a:ln>
                <a:solidFill>
                  <a:prstClr val="black"/>
                </a:solidFill>
                <a:effectLst/>
                <a:uLnTx/>
                <a:uFillTx/>
                <a:latin typeface="Times New Roman" panose="02020603050405020304" pitchFamily="18" charset="0"/>
                <a:ea typeface="+mn-ea"/>
                <a:cs typeface="Times New Roman" panose="02020603050405020304" pitchFamily="18" charset="0"/>
              </a:rPr>
              <a:t>[1</a:t>
            </a:r>
            <a:r>
              <a:rPr kumimoji="0" lang="en-US" sz="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Lee Wilson, The Rise of Quantum Computers – The Current State of Cryptographic Affairs, 2016</a:t>
            </a:r>
          </a:p>
        </p:txBody>
      </p:sp>
    </p:spTree>
    <p:extLst>
      <p:ext uri="{BB962C8B-B14F-4D97-AF65-F5344CB8AC3E}">
        <p14:creationId xmlns:p14="http://schemas.microsoft.com/office/powerpoint/2010/main" val="171075618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19949"/>
            <a:ext cx="8428892" cy="676868"/>
          </a:xfrm>
        </p:spPr>
        <p:txBody>
          <a:bodyPr>
            <a:normAutofit fontScale="90000"/>
          </a:bodyPr>
          <a:lstStyle/>
          <a:p>
            <a:r>
              <a:rPr lang="en-US" sz="3200" dirty="0" smtClean="0"/>
              <a:t>Applying Moore’s Law to Quantum Computers</a:t>
            </a:r>
            <a:endParaRPr lang="en-US" sz="3200" dirty="0"/>
          </a:p>
        </p:txBody>
      </p:sp>
      <p:sp>
        <p:nvSpPr>
          <p:cNvPr id="24" name="Slide Number Placeholder 23"/>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041FEBA-683F-B44C-A647-A4FB58DC8725}"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11" name="TextBox 10"/>
          <p:cNvSpPr txBox="1"/>
          <p:nvPr/>
        </p:nvSpPr>
        <p:spPr>
          <a:xfrm>
            <a:off x="1979834" y="4811931"/>
            <a:ext cx="758687" cy="26161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smtClean="0">
                <a:ln>
                  <a:noFill/>
                </a:ln>
                <a:solidFill>
                  <a:srgbClr val="4F81BD">
                    <a:lumMod val="75000"/>
                  </a:srgbClr>
                </a:solidFill>
                <a:effectLst/>
                <a:uLnTx/>
                <a:uFillTx/>
                <a:latin typeface="Arial" panose="020B0604020202020204" pitchFamily="34" charset="0"/>
                <a:ea typeface="+mn-ea"/>
                <a:cs typeface="Arial" panose="020B0604020202020204" pitchFamily="34" charset="0"/>
              </a:rPr>
              <a:t>(1 ~ 5 </a:t>
            </a:r>
            <a:r>
              <a:rPr kumimoji="0" lang="en-US" sz="1050" b="1" i="0" u="none" strike="noStrike" kern="1200" cap="none" spc="0" normalizeH="0" baseline="0" noProof="0" dirty="0" err="1" smtClean="0">
                <a:ln>
                  <a:noFill/>
                </a:ln>
                <a:solidFill>
                  <a:srgbClr val="4F81BD">
                    <a:lumMod val="75000"/>
                  </a:srgbClr>
                </a:solidFill>
                <a:effectLst/>
                <a:uLnTx/>
                <a:uFillTx/>
                <a:latin typeface="Arial" panose="020B0604020202020204" pitchFamily="34" charset="0"/>
                <a:ea typeface="+mn-ea"/>
                <a:cs typeface="Arial" panose="020B0604020202020204" pitchFamily="34" charset="0"/>
              </a:rPr>
              <a:t>yr</a:t>
            </a:r>
            <a:r>
              <a:rPr kumimoji="0" lang="en-US" sz="1050" b="1" i="0" u="none" strike="noStrike" kern="1200" cap="none" spc="0" normalizeH="0" baseline="0" noProof="0" dirty="0" smtClean="0">
                <a:ln>
                  <a:noFill/>
                </a:ln>
                <a:solidFill>
                  <a:srgbClr val="4F81BD">
                    <a:lumMod val="75000"/>
                  </a:srgbClr>
                </a:solidFill>
                <a:effectLst/>
                <a:uLnTx/>
                <a:uFillTx/>
                <a:latin typeface="Arial" panose="020B0604020202020204" pitchFamily="34" charset="0"/>
                <a:ea typeface="+mn-ea"/>
                <a:cs typeface="Arial" panose="020B0604020202020204" pitchFamily="34" charset="0"/>
              </a:rPr>
              <a:t>)</a:t>
            </a:r>
            <a:endParaRPr kumimoji="0" lang="en-US" sz="1050" b="1" i="0" u="none" strike="noStrike" kern="1200" cap="none" spc="0" normalizeH="0" baseline="0" noProof="0" dirty="0">
              <a:ln>
                <a:noFill/>
              </a:ln>
              <a:solidFill>
                <a:srgbClr val="4F81BD">
                  <a:lumMod val="75000"/>
                </a:srgbClr>
              </a:solidFill>
              <a:effectLst/>
              <a:uLnTx/>
              <a:uFillTx/>
              <a:latin typeface="Arial" panose="020B0604020202020204" pitchFamily="34" charset="0"/>
              <a:ea typeface="+mn-ea"/>
              <a:cs typeface="Arial" panose="020B0604020202020204" pitchFamily="34" charset="0"/>
            </a:endParaRPr>
          </a:p>
        </p:txBody>
      </p:sp>
      <p:sp>
        <p:nvSpPr>
          <p:cNvPr id="14" name="TextBox 13"/>
          <p:cNvSpPr txBox="1"/>
          <p:nvPr/>
        </p:nvSpPr>
        <p:spPr>
          <a:xfrm>
            <a:off x="4638450" y="5428090"/>
            <a:ext cx="335348" cy="246221"/>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smtClean="0">
                <a:ln>
                  <a:noFill/>
                </a:ln>
                <a:solidFill>
                  <a:prstClr val="black"/>
                </a:solidFill>
                <a:effectLst/>
                <a:uLnTx/>
                <a:uFillTx/>
                <a:latin typeface="Times New Roman" panose="02020603050405020304" pitchFamily="18" charset="0"/>
                <a:ea typeface="+mn-ea"/>
                <a:cs typeface="Times New Roman" panose="02020603050405020304" pitchFamily="18" charset="0"/>
              </a:rPr>
              <a:t>[1]</a:t>
            </a:r>
            <a:endParaRPr kumimoji="0" lang="en-US" sz="1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19" name="Rectangle 18"/>
          <p:cNvSpPr/>
          <p:nvPr/>
        </p:nvSpPr>
        <p:spPr>
          <a:xfrm>
            <a:off x="1565605" y="6614874"/>
            <a:ext cx="6816386" cy="215444"/>
          </a:xfrm>
          <a:prstGeom prst="rect">
            <a:avLst/>
          </a:prstGeom>
        </p:spPr>
        <p:txBody>
          <a:bodyPr wrap="square">
            <a:spAutoFit/>
          </a:bodyPr>
          <a:lstStyle/>
          <a:p>
            <a:pPr lvl="0"/>
            <a:r>
              <a:rPr kumimoji="0" lang="en-US" sz="800" b="0" i="0" u="none" strike="noStrike" kern="1200" cap="none" spc="0" normalizeH="0" baseline="0" noProof="0" dirty="0" smtClean="0">
                <a:ln>
                  <a:noFill/>
                </a:ln>
                <a:solidFill>
                  <a:prstClr val="black"/>
                </a:solidFill>
                <a:effectLst/>
                <a:uLnTx/>
                <a:uFillTx/>
                <a:latin typeface="Times New Roman" panose="02020603050405020304" pitchFamily="18" charset="0"/>
                <a:ea typeface="+mn-ea"/>
                <a:cs typeface="Times New Roman" panose="02020603050405020304" pitchFamily="18" charset="0"/>
              </a:rPr>
              <a:t>[1]</a:t>
            </a:r>
            <a:r>
              <a:rPr lang="en-US" sz="800" dirty="0">
                <a:solidFill>
                  <a:prstClr val="black"/>
                </a:solidFill>
                <a:latin typeface="Times New Roman" panose="02020603050405020304" pitchFamily="18" charset="0"/>
                <a:cs typeface="Times New Roman" panose="02020603050405020304" pitchFamily="18" charset="0"/>
              </a:rPr>
              <a:t> https://quantumcomputingreport.com/our-take/applying-moores-law-to-quantum-qubits/</a:t>
            </a:r>
            <a:endParaRPr kumimoji="0" lang="en-US" sz="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7832" y="1259436"/>
            <a:ext cx="6959272" cy="5049604"/>
          </a:xfrm>
          <a:prstGeom prst="rect">
            <a:avLst/>
          </a:prstGeom>
        </p:spPr>
      </p:pic>
      <p:cxnSp>
        <p:nvCxnSpPr>
          <p:cNvPr id="7" name="Straight Connector 6"/>
          <p:cNvCxnSpPr/>
          <p:nvPr/>
        </p:nvCxnSpPr>
        <p:spPr>
          <a:xfrm>
            <a:off x="4255477" y="3253154"/>
            <a:ext cx="0" cy="2421157"/>
          </a:xfrm>
          <a:prstGeom prst="line">
            <a:avLst/>
          </a:prstGeom>
          <a:ln w="12700">
            <a:solidFill>
              <a:schemeClr val="tx1"/>
            </a:solidFill>
            <a:prstDash val="dash"/>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5304692" y="3253154"/>
            <a:ext cx="0" cy="2421157"/>
          </a:xfrm>
          <a:prstGeom prst="line">
            <a:avLst/>
          </a:prstGeom>
          <a:ln w="12700">
            <a:solidFill>
              <a:schemeClr val="tx1"/>
            </a:solidFill>
            <a:prstDash val="dash"/>
          </a:ln>
        </p:spPr>
        <p:style>
          <a:lnRef idx="2">
            <a:schemeClr val="accent1"/>
          </a:lnRef>
          <a:fillRef idx="0">
            <a:schemeClr val="accent1"/>
          </a:fillRef>
          <a:effectRef idx="1">
            <a:schemeClr val="accent1"/>
          </a:effectRef>
          <a:fontRef idx="minor">
            <a:schemeClr val="tx1"/>
          </a:fontRef>
        </p:style>
      </p:cxnSp>
      <p:sp>
        <p:nvSpPr>
          <p:cNvPr id="20" name="Oval Callout 19"/>
          <p:cNvSpPr/>
          <p:nvPr/>
        </p:nvSpPr>
        <p:spPr>
          <a:xfrm>
            <a:off x="5569240" y="5842982"/>
            <a:ext cx="1037490" cy="430336"/>
          </a:xfrm>
          <a:prstGeom prst="wedgeEllipseCallout">
            <a:avLst>
              <a:gd name="adj1" fmla="val -73375"/>
              <a:gd name="adj2" fmla="val -80519"/>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TextBox 20"/>
          <p:cNvSpPr txBox="1"/>
          <p:nvPr/>
        </p:nvSpPr>
        <p:spPr>
          <a:xfrm>
            <a:off x="5731780" y="5857423"/>
            <a:ext cx="813043" cy="430887"/>
          </a:xfrm>
          <a:prstGeom prst="rect">
            <a:avLst/>
          </a:prstGeom>
          <a:noFill/>
        </p:spPr>
        <p:txBody>
          <a:bodyPr wrap="none" rtlCol="0">
            <a:spAutoFit/>
          </a:bodyPr>
          <a:lstStyle/>
          <a:p>
            <a:r>
              <a:rPr lang="en-US" sz="2200" dirty="0" smtClean="0">
                <a:latin typeface="Avenir Book" panose="02000503020000020003"/>
              </a:rPr>
              <a:t>2028</a:t>
            </a:r>
            <a:endParaRPr lang="en-US" sz="2200" dirty="0">
              <a:latin typeface="Avenir Book" panose="02000503020000020003"/>
            </a:endParaRPr>
          </a:p>
        </p:txBody>
      </p:sp>
      <p:sp>
        <p:nvSpPr>
          <p:cNvPr id="22" name="Oval Callout 21"/>
          <p:cNvSpPr/>
          <p:nvPr/>
        </p:nvSpPr>
        <p:spPr>
          <a:xfrm>
            <a:off x="2738521" y="5822813"/>
            <a:ext cx="1037490" cy="430336"/>
          </a:xfrm>
          <a:prstGeom prst="wedgeEllipseCallout">
            <a:avLst>
              <a:gd name="adj1" fmla="val 87642"/>
              <a:gd name="adj2" fmla="val -68260"/>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TextBox 22"/>
          <p:cNvSpPr txBox="1"/>
          <p:nvPr/>
        </p:nvSpPr>
        <p:spPr>
          <a:xfrm>
            <a:off x="2901061" y="5837254"/>
            <a:ext cx="813043" cy="430887"/>
          </a:xfrm>
          <a:prstGeom prst="rect">
            <a:avLst/>
          </a:prstGeom>
          <a:noFill/>
        </p:spPr>
        <p:txBody>
          <a:bodyPr wrap="none" rtlCol="0">
            <a:spAutoFit/>
          </a:bodyPr>
          <a:lstStyle/>
          <a:p>
            <a:r>
              <a:rPr lang="en-US" sz="2200" dirty="0" smtClean="0">
                <a:latin typeface="Avenir Book" panose="02000503020000020003"/>
              </a:rPr>
              <a:t>2023</a:t>
            </a:r>
            <a:endParaRPr lang="en-US" sz="2200" dirty="0">
              <a:latin typeface="Avenir Book" panose="02000503020000020003"/>
            </a:endParaRPr>
          </a:p>
        </p:txBody>
      </p:sp>
    </p:spTree>
    <p:extLst>
      <p:ext uri="{BB962C8B-B14F-4D97-AF65-F5344CB8AC3E}">
        <p14:creationId xmlns:p14="http://schemas.microsoft.com/office/powerpoint/2010/main" val="222811002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95754" y="317831"/>
            <a:ext cx="7491046" cy="1580401"/>
          </a:xfrm>
        </p:spPr>
        <p:txBody>
          <a:bodyPr>
            <a:normAutofit/>
          </a:bodyPr>
          <a:lstStyle/>
          <a:p>
            <a:r>
              <a:rPr lang="en-US" sz="2400" dirty="0" smtClean="0"/>
              <a:t>An Affordable</a:t>
            </a:r>
            <a:r>
              <a:rPr lang="en-US" sz="2400" dirty="0" smtClean="0"/>
              <a:t>, Accessible, and Expandable Solution for the Next 10 Years</a:t>
            </a:r>
            <a:endParaRPr lang="en-US" sz="2400" dirty="0"/>
          </a:p>
        </p:txBody>
      </p:sp>
      <p:sp>
        <p:nvSpPr>
          <p:cNvPr id="4" name="Slide Number Placeholder 3"/>
          <p:cNvSpPr>
            <a:spLocks noGrp="1"/>
          </p:cNvSpPr>
          <p:nvPr>
            <p:ph type="sldNum" sz="quarter" idx="12"/>
          </p:nvPr>
        </p:nvSpPr>
        <p:spPr/>
        <p:txBody>
          <a:bodyPr/>
          <a:lstStyle/>
          <a:p>
            <a:fld id="{9041FEBA-683F-B44C-A647-A4FB58DC8725}" type="slidenum">
              <a:rPr lang="en-US" smtClean="0"/>
              <a:t>9</a:t>
            </a:fld>
            <a:endParaRPr lang="en-US"/>
          </a:p>
        </p:txBody>
      </p:sp>
      <p:pic>
        <p:nvPicPr>
          <p:cNvPr id="7" name="Content Placeholder 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964426" y="1902336"/>
            <a:ext cx="3273379" cy="4446855"/>
          </a:xfrm>
        </p:spPr>
      </p:pic>
    </p:spTree>
    <p:extLst>
      <p:ext uri="{BB962C8B-B14F-4D97-AF65-F5344CB8AC3E}">
        <p14:creationId xmlns:p14="http://schemas.microsoft.com/office/powerpoint/2010/main" val="191299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11308</TotalTime>
  <Words>1000</Words>
  <Application>Microsoft Office PowerPoint</Application>
  <PresentationFormat>On-screen Show (4:3)</PresentationFormat>
  <Paragraphs>216</Paragraphs>
  <Slides>17</Slides>
  <Notes>9</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17</vt:i4>
      </vt:variant>
    </vt:vector>
  </HeadingPairs>
  <TitlesOfParts>
    <vt:vector size="26" baseType="lpstr">
      <vt:lpstr>宋体</vt:lpstr>
      <vt:lpstr>DengXian</vt:lpstr>
      <vt:lpstr>Arial</vt:lpstr>
      <vt:lpstr>Avenir Book</vt:lpstr>
      <vt:lpstr>Bell MT</vt:lpstr>
      <vt:lpstr>Calibri</vt:lpstr>
      <vt:lpstr>Times New Roman</vt:lpstr>
      <vt:lpstr>Wingdings</vt:lpstr>
      <vt:lpstr>Office Theme</vt:lpstr>
      <vt:lpstr>Affordable, Accessible, and Expandable Secure Systems for the Post-quantum Era</vt:lpstr>
      <vt:lpstr>1. What Some Have Said About  Quantum Computers</vt:lpstr>
      <vt:lpstr>1. What Some Have Said About  Quantum Computers</vt:lpstr>
      <vt:lpstr>2. The Actual Situation Now</vt:lpstr>
      <vt:lpstr>2. The Actual Situation Now</vt:lpstr>
      <vt:lpstr>Ongoing Development</vt:lpstr>
      <vt:lpstr>How Far Is It From Us?</vt:lpstr>
      <vt:lpstr>Applying Moore’s Law to Quantum Computers</vt:lpstr>
      <vt:lpstr>An Affordable, Accessible, and Expandable Solution for the Next 10 Years</vt:lpstr>
      <vt:lpstr>PowerPoint Presentation</vt:lpstr>
      <vt:lpstr>Presentation Flow</vt:lpstr>
      <vt:lpstr>Post-Quantum Cryptography (PQC) Standardization (Round -2)</vt:lpstr>
      <vt:lpstr>PowerPoint Presentation</vt:lpstr>
      <vt:lpstr>R-LWE Public Key Encryption Co-processor</vt:lpstr>
      <vt:lpstr>Code-based Encryption</vt:lpstr>
      <vt:lpstr>Applications</vt:lpstr>
      <vt:lpstr>Any Questions?</vt:lpstr>
    </vt:vector>
  </TitlesOfParts>
  <Company>ASCS Lab</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Michel Kinsy</dc:creator>
  <cp:lastModifiedBy>BUTrustees of Boston University</cp:lastModifiedBy>
  <cp:revision>732</cp:revision>
  <cp:lastPrinted>2019-02-13T14:12:04Z</cp:lastPrinted>
  <dcterms:created xsi:type="dcterms:W3CDTF">2016-07-13T17:18:51Z</dcterms:created>
  <dcterms:modified xsi:type="dcterms:W3CDTF">2019-04-26T18:06:07Z</dcterms:modified>
</cp:coreProperties>
</file>